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322" r:id="rId5"/>
    <p:sldId id="329" r:id="rId6"/>
    <p:sldId id="305" r:id="rId7"/>
    <p:sldId id="333" r:id="rId8"/>
    <p:sldId id="332" r:id="rId9"/>
    <p:sldId id="289" r:id="rId10"/>
    <p:sldId id="327" r:id="rId11"/>
    <p:sldId id="328" r:id="rId12"/>
    <p:sldId id="290" r:id="rId13"/>
    <p:sldId id="306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291" r:id="rId22"/>
    <p:sldId id="335" r:id="rId23"/>
    <p:sldId id="309" r:id="rId24"/>
    <p:sldId id="334" r:id="rId25"/>
    <p:sldId id="31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33B640C8-3215-4D5E-87E9-2028E854A995}">
          <p14:sldIdLst>
            <p14:sldId id="256"/>
          </p14:sldIdLst>
        </p14:section>
        <p14:section name="无标题节" id="{572F7D02-49E8-429E-AD8B-B068A47B4549}">
          <p14:sldIdLst>
            <p14:sldId id="257"/>
            <p14:sldId id="259"/>
            <p14:sldId id="322"/>
            <p14:sldId id="329"/>
            <p14:sldId id="305"/>
            <p14:sldId id="333"/>
            <p14:sldId id="332"/>
            <p14:sldId id="289"/>
            <p14:sldId id="327"/>
            <p14:sldId id="328"/>
            <p14:sldId id="290"/>
            <p14:sldId id="306"/>
            <p14:sldId id="312"/>
            <p14:sldId id="313"/>
            <p14:sldId id="314"/>
            <p14:sldId id="315"/>
            <p14:sldId id="316"/>
            <p14:sldId id="317"/>
            <p14:sldId id="318"/>
            <p14:sldId id="291"/>
            <p14:sldId id="335"/>
            <p14:sldId id="309"/>
            <p14:sldId id="334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6" orient="horz" pos="323" userDrawn="1">
          <p15:clr>
            <a:srgbClr val="A4A3A4"/>
          </p15:clr>
        </p15:guide>
        <p15:guide id="7" orient="horz" pos="4020" userDrawn="1">
          <p15:clr>
            <a:srgbClr val="A4A3A4"/>
          </p15:clr>
        </p15:guide>
        <p15:guide id="8" orient="horz" pos="2183" userDrawn="1">
          <p15:clr>
            <a:srgbClr val="A4A3A4"/>
          </p15:clr>
        </p15:guide>
        <p15:guide id="9" pos="7242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BBFF"/>
    <a:srgbClr val="6295B7"/>
    <a:srgbClr val="005696"/>
    <a:srgbClr val="007DDA"/>
    <a:srgbClr val="005DA2"/>
    <a:srgbClr val="0078D2"/>
    <a:srgbClr val="003760"/>
    <a:srgbClr val="0070C0"/>
    <a:srgbClr val="0069B8"/>
    <a:srgbClr val="0043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5" autoAdjust="0"/>
    <p:restoredTop sz="71017" autoAdjust="0"/>
  </p:normalViewPr>
  <p:slideViewPr>
    <p:cSldViewPr snapToGrid="0">
      <p:cViewPr varScale="1">
        <p:scale>
          <a:sx n="80" d="100"/>
          <a:sy n="80" d="100"/>
        </p:scale>
        <p:origin x="240" y="84"/>
      </p:cViewPr>
      <p:guideLst>
        <p:guide pos="438"/>
        <p:guide orient="horz" pos="323"/>
        <p:guide orient="horz" pos="4020"/>
        <p:guide orient="horz" pos="2183"/>
        <p:guide pos="7242"/>
        <p:guide pos="3840"/>
      </p:guideLst>
    </p:cSldViewPr>
  </p:slideViewPr>
  <p:outlineViewPr>
    <p:cViewPr>
      <p:scale>
        <a:sx n="33" d="100"/>
        <a:sy n="33" d="100"/>
      </p:scale>
      <p:origin x="0" y="-15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B4FBB-4D19-4FEB-9441-7011C6B062F7}" type="datetimeFigureOut">
              <a:rPr lang="zh-CN" altLang="en-US" smtClean="0"/>
              <a:t>2016/11/16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5A1FD-0243-4636-87AC-4548BC1E0B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858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A1FD-0243-4636-87AC-4548BC1E0BC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252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Maven</a:t>
            </a:r>
            <a:r>
              <a:rPr lang="zh-CN" altLang="en-US" dirty="0"/>
              <a:t>项目管理</a:t>
            </a:r>
            <a:endParaRPr lang="en-US" altLang="zh-CN" dirty="0"/>
          </a:p>
          <a:p>
            <a:r>
              <a:rPr lang="en-US" altLang="zh-CN" dirty="0" err="1"/>
              <a:t>Github</a:t>
            </a:r>
            <a:r>
              <a:rPr lang="zh-CN" altLang="en-US" dirty="0"/>
              <a:t>做版本控制及代码管理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A1FD-0243-4636-87AC-4548BC1E0BC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655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复杂事件？或者说是事件的管理系统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A1FD-0243-4636-87AC-4548BC1E0BC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056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基本不用讲！！！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机械化，以蒸汽机为标志，用蒸汽动力驱动机器取代人力，从此手工业从农业分离出来，正式进化为工业。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电气化，以电力的广泛应用为标志，用电力驱动机器取代蒸汽动力，从此零部件生产与产品装配实现分工，工业进入大规模生产时代。</a:t>
            </a: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自动化，以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（可编程逻辑控制器）和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的应用为标志，从此机器不但接管了人的大部分体力劳动，同时也接管了一部分脑力劳动，工业生产能力也自此超越了人类的消费能力，人类进入了产能过剩时代。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/>
              <a:t>制造业是国民经济的支柱产业，其发展程度体现了一个国家的综合国力和科技水平。进入</a:t>
            </a:r>
            <a:r>
              <a:rPr lang="en-US" altLang="zh-CN" sz="1200" dirty="0"/>
              <a:t>21</a:t>
            </a:r>
            <a:r>
              <a:rPr lang="zh-CN" altLang="en-US" sz="1200" dirty="0"/>
              <a:t>世纪，以计算机、物联网（</a:t>
            </a:r>
            <a:r>
              <a:rPr lang="en-US" altLang="zh-CN" sz="1200" dirty="0"/>
              <a:t>Internet of Things</a:t>
            </a:r>
            <a:r>
              <a:rPr lang="zh-CN" altLang="en-US" sz="1200" dirty="0"/>
              <a:t>，</a:t>
            </a:r>
            <a:r>
              <a:rPr lang="en-US" altLang="zh-CN" sz="1200" dirty="0" err="1"/>
              <a:t>IoT</a:t>
            </a:r>
            <a:r>
              <a:rPr lang="zh-CN" altLang="en-US" sz="1200" dirty="0"/>
              <a:t>）和工业互联网为代表的信息技术对制造业产生了深刻的影响，正推动一场新的工业革命，即由德国提出的第四次工业革命</a:t>
            </a:r>
            <a:r>
              <a:rPr lang="en-US" altLang="zh-CN" sz="1200" dirty="0"/>
              <a:t>——</a:t>
            </a:r>
            <a:r>
              <a:rPr lang="zh-CN" altLang="en-US" sz="1200" dirty="0"/>
              <a:t>工业</a:t>
            </a:r>
            <a:r>
              <a:rPr lang="en-US" altLang="zh-CN" sz="1200" dirty="0"/>
              <a:t>4.0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pPr>
              <a:lnSpc>
                <a:spcPct val="120000"/>
              </a:lnSpc>
            </a:pPr>
            <a:r>
              <a:rPr lang="zh-CN" altLang="en-US" sz="1200" dirty="0"/>
              <a:t>工业</a:t>
            </a:r>
            <a:r>
              <a:rPr lang="en-US" altLang="zh-CN" sz="1200" dirty="0"/>
              <a:t>4.0</a:t>
            </a:r>
            <a:r>
              <a:rPr lang="zh-CN" altLang="en-US" sz="1200" dirty="0"/>
              <a:t>的核心是智能制造（</a:t>
            </a:r>
            <a:r>
              <a:rPr lang="en-US" altLang="zh-CN" sz="1200" dirty="0"/>
              <a:t>Intelligent Manufacturing</a:t>
            </a:r>
            <a:r>
              <a:rPr lang="zh-CN" altLang="en-US" sz="1200" dirty="0"/>
              <a:t>，</a:t>
            </a:r>
            <a:r>
              <a:rPr lang="en-US" altLang="zh-CN" sz="1200" dirty="0"/>
              <a:t>IM</a:t>
            </a:r>
            <a:r>
              <a:rPr lang="zh-CN" altLang="en-US" sz="1200" dirty="0"/>
              <a:t>），通过物联网及相关软硬件设备与系统加强信息管理和服务，建立贯通虚拟产品开发和现实制造执行的智能化工厂，以企业横向和纵向集成为产品研发和生产过程提供多维信息，实现泛在感知条件下物理信息系统的深度融合，通过感知、决策、执行和反馈，实现制造过程和企业管理的智能化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A1FD-0243-4636-87AC-4548BC1E0BC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631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A1FD-0243-4636-87AC-4548BC1E0BC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190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A1FD-0243-4636-87AC-4548BC1E0BC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406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A1FD-0243-4636-87AC-4548BC1E0BC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274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A1FD-0243-4636-87AC-4548BC1E0BC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225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A1FD-0243-4636-87AC-4548BC1E0BC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259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A1FD-0243-4636-87AC-4548BC1E0BC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55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65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98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67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58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07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606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26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3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6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43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37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5A2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F0199-151D-428B-8932-CF557838D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475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gongdapaopao.yanj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g"/><Relationship Id="rId3" Type="http://schemas.openxmlformats.org/officeDocument/2006/relationships/image" Target="../media/image31.jpg"/><Relationship Id="rId7" Type="http://schemas.openxmlformats.org/officeDocument/2006/relationships/image" Target="../media/image35.jpeg"/><Relationship Id="rId12" Type="http://schemas.openxmlformats.org/officeDocument/2006/relationships/image" Target="../media/image40.jp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gif"/><Relationship Id="rId9" Type="http://schemas.openxmlformats.org/officeDocument/2006/relationships/image" Target="../media/image37.jpeg"/><Relationship Id="rId1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gongdapaopao.yanj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jp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41553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71650" y="5378570"/>
            <a:ext cx="864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复杂事件的处理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90762" y="6021105"/>
            <a:ext cx="7610475" cy="0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-1" y="1560173"/>
            <a:ext cx="1219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rgbClr val="61BBFF">
                    <a:alpha val="42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北京航空航天大学</a:t>
            </a:r>
          </a:p>
        </p:txBody>
      </p:sp>
      <p:sp>
        <p:nvSpPr>
          <p:cNvPr id="17" name="矩形 16">
            <a:hlinkClick r:id="rId2"/>
          </p:cNvPr>
          <p:cNvSpPr/>
          <p:nvPr/>
        </p:nvSpPr>
        <p:spPr>
          <a:xfrm>
            <a:off x="-2" y="-27369"/>
            <a:ext cx="12192000" cy="421005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5147934" y="3247368"/>
            <a:ext cx="1896132" cy="1896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233" y="3331667"/>
            <a:ext cx="1727534" cy="1727534"/>
          </a:xfrm>
          <a:prstGeom prst="ellipse">
            <a:avLst/>
          </a:prstGeom>
        </p:spPr>
      </p:pic>
      <p:sp>
        <p:nvSpPr>
          <p:cNvPr id="10" name="文本框 8"/>
          <p:cNvSpPr txBox="1">
            <a:spLocks noChangeArrowheads="1"/>
          </p:cNvSpPr>
          <p:nvPr/>
        </p:nvSpPr>
        <p:spPr bwMode="auto">
          <a:xfrm>
            <a:off x="7018387" y="6201978"/>
            <a:ext cx="2031322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汇报人：文波</a:t>
            </a:r>
          </a:p>
        </p:txBody>
      </p:sp>
      <p:sp>
        <p:nvSpPr>
          <p:cNvPr id="13" name="文本框 9"/>
          <p:cNvSpPr txBox="1">
            <a:spLocks noChangeArrowheads="1"/>
          </p:cNvSpPr>
          <p:nvPr/>
        </p:nvSpPr>
        <p:spPr bwMode="auto">
          <a:xfrm>
            <a:off x="3309819" y="6201977"/>
            <a:ext cx="2646874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指导教师：杨建军</a:t>
            </a:r>
          </a:p>
        </p:txBody>
      </p:sp>
      <p:grpSp>
        <p:nvGrpSpPr>
          <p:cNvPr id="16" name="组合 22"/>
          <p:cNvGrpSpPr>
            <a:grpSpLocks/>
          </p:cNvGrpSpPr>
          <p:nvPr/>
        </p:nvGrpSpPr>
        <p:grpSpPr bwMode="auto">
          <a:xfrm>
            <a:off x="2651282" y="6133723"/>
            <a:ext cx="552450" cy="552450"/>
            <a:chOff x="1031277" y="5180856"/>
            <a:chExt cx="552450" cy="552450"/>
          </a:xfrm>
        </p:grpSpPr>
        <p:sp>
          <p:nvSpPr>
            <p:cNvPr id="19" name="椭圆 18"/>
            <p:cNvSpPr/>
            <p:nvPr/>
          </p:nvSpPr>
          <p:spPr>
            <a:xfrm>
              <a:off x="1031277" y="5180856"/>
              <a:ext cx="552450" cy="5524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Freeform 34"/>
            <p:cNvSpPr/>
            <p:nvPr/>
          </p:nvSpPr>
          <p:spPr>
            <a:xfrm flipH="1">
              <a:off x="1131290" y="5314206"/>
              <a:ext cx="328612" cy="247650"/>
            </a:xfrm>
            <a:custGeom>
              <a:avLst/>
              <a:gdLst/>
              <a:ahLst/>
              <a:cxnLst/>
              <a:rect l="l" t="t" r="r" b="b"/>
              <a:pathLst>
                <a:path w="852601" h="862013">
                  <a:moveTo>
                    <a:pt x="339688" y="551599"/>
                  </a:moveTo>
                  <a:cubicBezTo>
                    <a:pt x="336200" y="550660"/>
                    <a:pt x="332712" y="552270"/>
                    <a:pt x="329224" y="555624"/>
                  </a:cubicBezTo>
                  <a:lnTo>
                    <a:pt x="318760" y="571723"/>
                  </a:lnTo>
                  <a:cubicBezTo>
                    <a:pt x="317687" y="576955"/>
                    <a:pt x="320907" y="582723"/>
                    <a:pt x="322785" y="587017"/>
                  </a:cubicBezTo>
                  <a:cubicBezTo>
                    <a:pt x="324663" y="591310"/>
                    <a:pt x="331370" y="593322"/>
                    <a:pt x="330029" y="597481"/>
                  </a:cubicBezTo>
                  <a:cubicBezTo>
                    <a:pt x="328687" y="601641"/>
                    <a:pt x="318894" y="606739"/>
                    <a:pt x="314735" y="611971"/>
                  </a:cubicBezTo>
                  <a:cubicBezTo>
                    <a:pt x="310576" y="617202"/>
                    <a:pt x="308563" y="620288"/>
                    <a:pt x="303465" y="629679"/>
                  </a:cubicBezTo>
                  <a:cubicBezTo>
                    <a:pt x="298368" y="639070"/>
                    <a:pt x="292062" y="654230"/>
                    <a:pt x="284147" y="668317"/>
                  </a:cubicBezTo>
                  <a:cubicBezTo>
                    <a:pt x="276232" y="682403"/>
                    <a:pt x="261340" y="698637"/>
                    <a:pt x="255974" y="714199"/>
                  </a:cubicBezTo>
                  <a:cubicBezTo>
                    <a:pt x="250607" y="729762"/>
                    <a:pt x="252754" y="745727"/>
                    <a:pt x="251949" y="761691"/>
                  </a:cubicBezTo>
                  <a:cubicBezTo>
                    <a:pt x="251144" y="777656"/>
                    <a:pt x="252351" y="796036"/>
                    <a:pt x="251143" y="809989"/>
                  </a:cubicBezTo>
                  <a:cubicBezTo>
                    <a:pt x="249937" y="823941"/>
                    <a:pt x="245778" y="837357"/>
                    <a:pt x="244705" y="845406"/>
                  </a:cubicBezTo>
                  <a:cubicBezTo>
                    <a:pt x="243631" y="853456"/>
                    <a:pt x="243095" y="855603"/>
                    <a:pt x="244705" y="858286"/>
                  </a:cubicBezTo>
                  <a:cubicBezTo>
                    <a:pt x="245509" y="859627"/>
                    <a:pt x="245945" y="860298"/>
                    <a:pt x="247169" y="860701"/>
                  </a:cubicBezTo>
                  <a:lnTo>
                    <a:pt x="254364" y="861506"/>
                  </a:lnTo>
                  <a:cubicBezTo>
                    <a:pt x="262279" y="862042"/>
                    <a:pt x="277305" y="862310"/>
                    <a:pt x="292196" y="861506"/>
                  </a:cubicBezTo>
                  <a:cubicBezTo>
                    <a:pt x="307088" y="860701"/>
                    <a:pt x="333115" y="857749"/>
                    <a:pt x="343713" y="856676"/>
                  </a:cubicBezTo>
                  <a:cubicBezTo>
                    <a:pt x="343747" y="856684"/>
                    <a:pt x="352708" y="858681"/>
                    <a:pt x="355787" y="855066"/>
                  </a:cubicBezTo>
                  <a:cubicBezTo>
                    <a:pt x="358873" y="851443"/>
                    <a:pt x="361288" y="845675"/>
                    <a:pt x="362227" y="834943"/>
                  </a:cubicBezTo>
                  <a:cubicBezTo>
                    <a:pt x="363166" y="824210"/>
                    <a:pt x="363568" y="808110"/>
                    <a:pt x="361422" y="790670"/>
                  </a:cubicBezTo>
                  <a:cubicBezTo>
                    <a:pt x="359275" y="773229"/>
                    <a:pt x="352299" y="754313"/>
                    <a:pt x="349348" y="730298"/>
                  </a:cubicBezTo>
                  <a:cubicBezTo>
                    <a:pt x="346396" y="706284"/>
                    <a:pt x="344786" y="666439"/>
                    <a:pt x="343713" y="646584"/>
                  </a:cubicBezTo>
                  <a:cubicBezTo>
                    <a:pt x="342640" y="626728"/>
                    <a:pt x="342505" y="619886"/>
                    <a:pt x="342908" y="611166"/>
                  </a:cubicBezTo>
                  <a:cubicBezTo>
                    <a:pt x="343310" y="602446"/>
                    <a:pt x="343713" y="600299"/>
                    <a:pt x="346128" y="594262"/>
                  </a:cubicBezTo>
                  <a:cubicBezTo>
                    <a:pt x="348543" y="588224"/>
                    <a:pt x="356727" y="580443"/>
                    <a:pt x="357397" y="574942"/>
                  </a:cubicBezTo>
                  <a:cubicBezTo>
                    <a:pt x="358068" y="569442"/>
                    <a:pt x="353104" y="565149"/>
                    <a:pt x="350153" y="561258"/>
                  </a:cubicBezTo>
                  <a:close/>
                  <a:moveTo>
                    <a:pt x="287206" y="507649"/>
                  </a:moveTo>
                  <a:cubicBezTo>
                    <a:pt x="299226" y="561742"/>
                    <a:pt x="284201" y="574621"/>
                    <a:pt x="274326" y="617123"/>
                  </a:cubicBezTo>
                  <a:cubicBezTo>
                    <a:pt x="272445" y="626330"/>
                    <a:pt x="270907" y="639718"/>
                    <a:pt x="269556" y="655910"/>
                  </a:cubicBezTo>
                  <a:cubicBezTo>
                    <a:pt x="284442" y="632717"/>
                    <a:pt x="299146" y="601494"/>
                    <a:pt x="316184" y="596515"/>
                  </a:cubicBezTo>
                  <a:cubicBezTo>
                    <a:pt x="314038" y="589217"/>
                    <a:pt x="305451" y="583528"/>
                    <a:pt x="306524" y="574621"/>
                  </a:cubicBezTo>
                  <a:cubicBezTo>
                    <a:pt x="307147" y="563679"/>
                    <a:pt x="314405" y="554950"/>
                    <a:pt x="319949" y="545622"/>
                  </a:cubicBezTo>
                  <a:cubicBezTo>
                    <a:pt x="307786" y="539695"/>
                    <a:pt x="298568" y="525281"/>
                    <a:pt x="287206" y="507649"/>
                  </a:cubicBezTo>
                  <a:close/>
                  <a:moveTo>
                    <a:pt x="264023" y="488330"/>
                  </a:moveTo>
                  <a:cubicBezTo>
                    <a:pt x="251143" y="497345"/>
                    <a:pt x="249856" y="517952"/>
                    <a:pt x="240841" y="523104"/>
                  </a:cubicBezTo>
                  <a:cubicBezTo>
                    <a:pt x="177304" y="542852"/>
                    <a:pt x="103463" y="578055"/>
                    <a:pt x="46365" y="613259"/>
                  </a:cubicBezTo>
                  <a:cubicBezTo>
                    <a:pt x="17601" y="630002"/>
                    <a:pt x="12021" y="649320"/>
                    <a:pt x="6440" y="682806"/>
                  </a:cubicBezTo>
                  <a:lnTo>
                    <a:pt x="0" y="793568"/>
                  </a:lnTo>
                  <a:cubicBezTo>
                    <a:pt x="60532" y="849807"/>
                    <a:pt x="154551" y="840362"/>
                    <a:pt x="230537" y="859252"/>
                  </a:cubicBezTo>
                  <a:cubicBezTo>
                    <a:pt x="242128" y="755359"/>
                    <a:pt x="233113" y="597374"/>
                    <a:pt x="265311" y="542422"/>
                  </a:cubicBezTo>
                  <a:close/>
                  <a:moveTo>
                    <a:pt x="473953" y="438101"/>
                  </a:moveTo>
                  <a:cubicBezTo>
                    <a:pt x="449999" y="476765"/>
                    <a:pt x="395188" y="525303"/>
                    <a:pt x="351750" y="542487"/>
                  </a:cubicBezTo>
                  <a:cubicBezTo>
                    <a:pt x="364570" y="553524"/>
                    <a:pt x="369815" y="566569"/>
                    <a:pt x="371564" y="577519"/>
                  </a:cubicBezTo>
                  <a:cubicBezTo>
                    <a:pt x="371510" y="588305"/>
                    <a:pt x="363407" y="591042"/>
                    <a:pt x="359329" y="597803"/>
                  </a:cubicBezTo>
                  <a:cubicBezTo>
                    <a:pt x="364928" y="652187"/>
                    <a:pt x="355161" y="701683"/>
                    <a:pt x="373271" y="759858"/>
                  </a:cubicBezTo>
                  <a:cubicBezTo>
                    <a:pt x="382583" y="726860"/>
                    <a:pt x="394118" y="694072"/>
                    <a:pt x="406981" y="659624"/>
                  </a:cubicBezTo>
                  <a:cubicBezTo>
                    <a:pt x="434458" y="598661"/>
                    <a:pt x="476100" y="510653"/>
                    <a:pt x="473953" y="438101"/>
                  </a:cubicBezTo>
                  <a:close/>
                  <a:moveTo>
                    <a:pt x="444331" y="425221"/>
                  </a:moveTo>
                  <a:cubicBezTo>
                    <a:pt x="417365" y="457420"/>
                    <a:pt x="365446" y="490423"/>
                    <a:pt x="342908" y="490423"/>
                  </a:cubicBezTo>
                  <a:cubicBezTo>
                    <a:pt x="312722" y="489752"/>
                    <a:pt x="309100" y="473787"/>
                    <a:pt x="292196" y="465469"/>
                  </a:cubicBezTo>
                  <a:cubicBezTo>
                    <a:pt x="308026" y="468152"/>
                    <a:pt x="323455" y="474056"/>
                    <a:pt x="339687" y="473519"/>
                  </a:cubicBezTo>
                  <a:cubicBezTo>
                    <a:pt x="376180" y="473116"/>
                    <a:pt x="416695" y="446955"/>
                    <a:pt x="444331" y="425221"/>
                  </a:cubicBezTo>
                  <a:close/>
                  <a:moveTo>
                    <a:pt x="488121" y="409767"/>
                  </a:moveTo>
                  <a:cubicBezTo>
                    <a:pt x="533198" y="465576"/>
                    <a:pt x="410846" y="692681"/>
                    <a:pt x="376072" y="855388"/>
                  </a:cubicBezTo>
                  <a:cubicBezTo>
                    <a:pt x="489409" y="838216"/>
                    <a:pt x="600169" y="850665"/>
                    <a:pt x="716082" y="803871"/>
                  </a:cubicBezTo>
                  <a:cubicBezTo>
                    <a:pt x="761588" y="800437"/>
                    <a:pt x="808382" y="816321"/>
                    <a:pt x="852601" y="793568"/>
                  </a:cubicBezTo>
                  <a:cubicBezTo>
                    <a:pt x="845303" y="743338"/>
                    <a:pt x="867627" y="646745"/>
                    <a:pt x="772750" y="588788"/>
                  </a:cubicBezTo>
                  <a:cubicBezTo>
                    <a:pt x="729391" y="552726"/>
                    <a:pt x="648681" y="519241"/>
                    <a:pt x="565395" y="492193"/>
                  </a:cubicBezTo>
                  <a:cubicBezTo>
                    <a:pt x="534486" y="468582"/>
                    <a:pt x="515167" y="433379"/>
                    <a:pt x="488121" y="409767"/>
                  </a:cubicBezTo>
                  <a:close/>
                  <a:moveTo>
                    <a:pt x="314467" y="207"/>
                  </a:moveTo>
                  <a:cubicBezTo>
                    <a:pt x="302302" y="922"/>
                    <a:pt x="297652" y="4142"/>
                    <a:pt x="285488" y="8794"/>
                  </a:cubicBezTo>
                  <a:cubicBezTo>
                    <a:pt x="273325" y="13444"/>
                    <a:pt x="253826" y="20241"/>
                    <a:pt x="241485" y="28112"/>
                  </a:cubicBezTo>
                  <a:cubicBezTo>
                    <a:pt x="229142" y="35983"/>
                    <a:pt x="220377" y="43853"/>
                    <a:pt x="211433" y="56017"/>
                  </a:cubicBezTo>
                  <a:cubicBezTo>
                    <a:pt x="202489" y="68180"/>
                    <a:pt x="193724" y="87320"/>
                    <a:pt x="187821" y="101095"/>
                  </a:cubicBezTo>
                  <a:cubicBezTo>
                    <a:pt x="181919" y="114868"/>
                    <a:pt x="176194" y="121665"/>
                    <a:pt x="176015" y="138658"/>
                  </a:cubicBezTo>
                  <a:cubicBezTo>
                    <a:pt x="175837" y="155652"/>
                    <a:pt x="182813" y="191249"/>
                    <a:pt x="186748" y="203055"/>
                  </a:cubicBezTo>
                  <a:lnTo>
                    <a:pt x="187520" y="204007"/>
                  </a:lnTo>
                  <a:lnTo>
                    <a:pt x="191027" y="223887"/>
                  </a:lnTo>
                  <a:cubicBezTo>
                    <a:pt x="185407" y="222374"/>
                    <a:pt x="182724" y="232570"/>
                    <a:pt x="184333" y="241693"/>
                  </a:cubicBezTo>
                  <a:cubicBezTo>
                    <a:pt x="185943" y="250815"/>
                    <a:pt x="196139" y="265841"/>
                    <a:pt x="198822" y="277111"/>
                  </a:cubicBezTo>
                  <a:cubicBezTo>
                    <a:pt x="201505" y="288380"/>
                    <a:pt x="200298" y="299113"/>
                    <a:pt x="200432" y="309308"/>
                  </a:cubicBezTo>
                  <a:cubicBezTo>
                    <a:pt x="200566" y="319505"/>
                    <a:pt x="198285" y="331579"/>
                    <a:pt x="199627" y="338286"/>
                  </a:cubicBezTo>
                  <a:cubicBezTo>
                    <a:pt x="200969" y="344995"/>
                    <a:pt x="205128" y="346739"/>
                    <a:pt x="208482" y="349556"/>
                  </a:cubicBezTo>
                  <a:cubicBezTo>
                    <a:pt x="211836" y="352373"/>
                    <a:pt x="218275" y="343385"/>
                    <a:pt x="219751" y="355191"/>
                  </a:cubicBezTo>
                  <a:cubicBezTo>
                    <a:pt x="221227" y="366997"/>
                    <a:pt x="229008" y="395036"/>
                    <a:pt x="236655" y="410733"/>
                  </a:cubicBezTo>
                  <a:cubicBezTo>
                    <a:pt x="244301" y="426429"/>
                    <a:pt x="259999" y="439845"/>
                    <a:pt x="265633" y="449370"/>
                  </a:cubicBezTo>
                  <a:cubicBezTo>
                    <a:pt x="271268" y="458895"/>
                    <a:pt x="266438" y="460372"/>
                    <a:pt x="270463" y="467884"/>
                  </a:cubicBezTo>
                  <a:cubicBezTo>
                    <a:pt x="274487" y="475397"/>
                    <a:pt x="281330" y="484118"/>
                    <a:pt x="289781" y="494447"/>
                  </a:cubicBezTo>
                  <a:cubicBezTo>
                    <a:pt x="298233" y="504778"/>
                    <a:pt x="311246" y="524097"/>
                    <a:pt x="321175" y="529866"/>
                  </a:cubicBezTo>
                  <a:cubicBezTo>
                    <a:pt x="331102" y="535634"/>
                    <a:pt x="333383" y="536305"/>
                    <a:pt x="349348" y="529061"/>
                  </a:cubicBezTo>
                  <a:cubicBezTo>
                    <a:pt x="365312" y="521816"/>
                    <a:pt x="399657" y="499680"/>
                    <a:pt x="416963" y="486398"/>
                  </a:cubicBezTo>
                  <a:cubicBezTo>
                    <a:pt x="434270" y="473116"/>
                    <a:pt x="444331" y="459298"/>
                    <a:pt x="453186" y="449370"/>
                  </a:cubicBezTo>
                  <a:cubicBezTo>
                    <a:pt x="462041" y="439443"/>
                    <a:pt x="466601" y="434746"/>
                    <a:pt x="470089" y="426831"/>
                  </a:cubicBezTo>
                  <a:cubicBezTo>
                    <a:pt x="473577" y="418917"/>
                    <a:pt x="471968" y="409526"/>
                    <a:pt x="474115" y="401878"/>
                  </a:cubicBezTo>
                  <a:cubicBezTo>
                    <a:pt x="476261" y="394231"/>
                    <a:pt x="480688" y="390341"/>
                    <a:pt x="482969" y="380949"/>
                  </a:cubicBezTo>
                  <a:cubicBezTo>
                    <a:pt x="485249" y="371558"/>
                    <a:pt x="484847" y="352373"/>
                    <a:pt x="487799" y="345532"/>
                  </a:cubicBezTo>
                  <a:cubicBezTo>
                    <a:pt x="490750" y="338689"/>
                    <a:pt x="496788" y="343787"/>
                    <a:pt x="500678" y="339897"/>
                  </a:cubicBezTo>
                  <a:cubicBezTo>
                    <a:pt x="504569" y="336006"/>
                    <a:pt x="508996" y="331177"/>
                    <a:pt x="511142" y="322188"/>
                  </a:cubicBezTo>
                  <a:cubicBezTo>
                    <a:pt x="513289" y="313199"/>
                    <a:pt x="511947" y="299515"/>
                    <a:pt x="513557" y="285965"/>
                  </a:cubicBezTo>
                  <a:cubicBezTo>
                    <a:pt x="515167" y="272415"/>
                    <a:pt x="520131" y="252425"/>
                    <a:pt x="520801" y="240888"/>
                  </a:cubicBezTo>
                  <a:cubicBezTo>
                    <a:pt x="521473" y="229350"/>
                    <a:pt x="520131" y="222508"/>
                    <a:pt x="517582" y="216739"/>
                  </a:cubicBezTo>
                  <a:lnTo>
                    <a:pt x="505508" y="206274"/>
                  </a:lnTo>
                  <a:cubicBezTo>
                    <a:pt x="501482" y="205872"/>
                    <a:pt x="496788" y="209897"/>
                    <a:pt x="493433" y="214324"/>
                  </a:cubicBezTo>
                  <a:cubicBezTo>
                    <a:pt x="490893" y="217677"/>
                    <a:pt x="489661" y="229032"/>
                    <a:pt x="487525" y="232413"/>
                  </a:cubicBezTo>
                  <a:lnTo>
                    <a:pt x="486770" y="223363"/>
                  </a:lnTo>
                  <a:lnTo>
                    <a:pt x="488165" y="195462"/>
                  </a:lnTo>
                  <a:lnTo>
                    <a:pt x="490482" y="198762"/>
                  </a:lnTo>
                  <a:cubicBezTo>
                    <a:pt x="492986" y="200550"/>
                    <a:pt x="494238" y="195185"/>
                    <a:pt x="496921" y="194469"/>
                  </a:cubicBezTo>
                  <a:cubicBezTo>
                    <a:pt x="499604" y="193754"/>
                    <a:pt x="503002" y="193217"/>
                    <a:pt x="506581" y="194469"/>
                  </a:cubicBezTo>
                  <a:cubicBezTo>
                    <a:pt x="510158" y="195721"/>
                    <a:pt x="516419" y="202876"/>
                    <a:pt x="518386" y="201981"/>
                  </a:cubicBezTo>
                  <a:cubicBezTo>
                    <a:pt x="519370" y="201534"/>
                    <a:pt x="519370" y="200774"/>
                    <a:pt x="519124" y="198896"/>
                  </a:cubicBezTo>
                  <a:lnTo>
                    <a:pt x="518386" y="189102"/>
                  </a:lnTo>
                  <a:cubicBezTo>
                    <a:pt x="518391" y="189053"/>
                    <a:pt x="521603" y="159753"/>
                    <a:pt x="518386" y="142952"/>
                  </a:cubicBezTo>
                  <a:cubicBezTo>
                    <a:pt x="515167" y="126137"/>
                    <a:pt x="506760" y="103778"/>
                    <a:pt x="499068" y="88215"/>
                  </a:cubicBezTo>
                  <a:cubicBezTo>
                    <a:pt x="491376" y="72652"/>
                    <a:pt x="479213" y="57627"/>
                    <a:pt x="472236" y="49577"/>
                  </a:cubicBezTo>
                  <a:cubicBezTo>
                    <a:pt x="465260" y="41528"/>
                    <a:pt x="466154" y="44211"/>
                    <a:pt x="457210" y="39918"/>
                  </a:cubicBezTo>
                  <a:cubicBezTo>
                    <a:pt x="448266" y="35625"/>
                    <a:pt x="435030" y="29722"/>
                    <a:pt x="418572" y="23818"/>
                  </a:cubicBezTo>
                  <a:cubicBezTo>
                    <a:pt x="402117" y="17916"/>
                    <a:pt x="375821" y="8435"/>
                    <a:pt x="358470" y="4500"/>
                  </a:cubicBezTo>
                  <a:cubicBezTo>
                    <a:pt x="341118" y="564"/>
                    <a:pt x="326630" y="-509"/>
                    <a:pt x="314467" y="2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6" tIns="34294" rIns="68586" bIns="34294" anchor="ctr"/>
            <a:lstStyle/>
            <a:p>
              <a:pPr algn="ctr" defTabSz="68584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组合 23"/>
          <p:cNvGrpSpPr>
            <a:grpSpLocks/>
          </p:cNvGrpSpPr>
          <p:nvPr/>
        </p:nvGrpSpPr>
        <p:grpSpPr bwMode="auto">
          <a:xfrm>
            <a:off x="6490604" y="6133723"/>
            <a:ext cx="552450" cy="552450"/>
            <a:chOff x="3937978" y="5180856"/>
            <a:chExt cx="552450" cy="552450"/>
          </a:xfrm>
        </p:grpSpPr>
        <p:sp>
          <p:nvSpPr>
            <p:cNvPr id="24" name="椭圆 23"/>
            <p:cNvSpPr/>
            <p:nvPr/>
          </p:nvSpPr>
          <p:spPr>
            <a:xfrm>
              <a:off x="3937978" y="5180856"/>
              <a:ext cx="552450" cy="5524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5" name="Group 38"/>
            <p:cNvGrpSpPr/>
            <p:nvPr/>
          </p:nvGrpSpPr>
          <p:grpSpPr>
            <a:xfrm>
              <a:off x="4022991" y="5324161"/>
              <a:ext cx="348415" cy="247981"/>
              <a:chOff x="5326857" y="2779521"/>
              <a:chExt cx="2283619" cy="2167129"/>
            </a:xfrm>
            <a:solidFill>
              <a:schemeClr val="bg1"/>
            </a:solidFill>
          </p:grpSpPr>
          <p:sp>
            <p:nvSpPr>
              <p:cNvPr id="26" name="Freeform 45"/>
              <p:cNvSpPr/>
              <p:nvPr/>
            </p:nvSpPr>
            <p:spPr>
              <a:xfrm>
                <a:off x="5326857" y="3228975"/>
                <a:ext cx="1147085" cy="1083469"/>
              </a:xfrm>
              <a:custGeom>
                <a:avLst/>
                <a:gdLst>
                  <a:gd name="connsiteX0" fmla="*/ 1090612 w 1147085"/>
                  <a:gd name="connsiteY0" fmla="*/ 0 h 1083469"/>
                  <a:gd name="connsiteX1" fmla="*/ 1147085 w 1147085"/>
                  <a:gd name="connsiteY1" fmla="*/ 460567 h 1083469"/>
                  <a:gd name="connsiteX2" fmla="*/ 1078295 w 1147085"/>
                  <a:gd name="connsiteY2" fmla="*/ 504743 h 1083469"/>
                  <a:gd name="connsiteX3" fmla="*/ 1025237 w 1147085"/>
                  <a:gd name="connsiteY3" fmla="*/ 72025 h 1083469"/>
                  <a:gd name="connsiteX4" fmla="*/ 79622 w 1147085"/>
                  <a:gd name="connsiteY4" fmla="*/ 171129 h 1083469"/>
                  <a:gd name="connsiteX5" fmla="*/ 186985 w 1147085"/>
                  <a:gd name="connsiteY5" fmla="*/ 990798 h 1083469"/>
                  <a:gd name="connsiteX6" fmla="*/ 186985 w 1147085"/>
                  <a:gd name="connsiteY6" fmla="*/ 1011445 h 1083469"/>
                  <a:gd name="connsiteX7" fmla="*/ 977729 w 1147085"/>
                  <a:gd name="connsiteY7" fmla="*/ 857154 h 1083469"/>
                  <a:gd name="connsiteX8" fmla="*/ 977729 w 1147085"/>
                  <a:gd name="connsiteY8" fmla="*/ 916854 h 1083469"/>
                  <a:gd name="connsiteX9" fmla="*/ 123825 w 1147085"/>
                  <a:gd name="connsiteY9" fmla="*/ 1083469 h 1083469"/>
                  <a:gd name="connsiteX10" fmla="*/ 0 w 1147085"/>
                  <a:gd name="connsiteY10" fmla="*/ 114300 h 1083469"/>
                  <a:gd name="connsiteX11" fmla="*/ 1090612 w 1147085"/>
                  <a:gd name="connsiteY11" fmla="*/ 0 h 1083469"/>
                  <a:gd name="connsiteX0" fmla="*/ 1090612 w 1147085"/>
                  <a:gd name="connsiteY0" fmla="*/ 0 h 1083469"/>
                  <a:gd name="connsiteX1" fmla="*/ 1147085 w 1147085"/>
                  <a:gd name="connsiteY1" fmla="*/ 460567 h 1083469"/>
                  <a:gd name="connsiteX2" fmla="*/ 1078295 w 1147085"/>
                  <a:gd name="connsiteY2" fmla="*/ 504743 h 1083469"/>
                  <a:gd name="connsiteX3" fmla="*/ 1025237 w 1147085"/>
                  <a:gd name="connsiteY3" fmla="*/ 72025 h 1083469"/>
                  <a:gd name="connsiteX4" fmla="*/ 79622 w 1147085"/>
                  <a:gd name="connsiteY4" fmla="*/ 171129 h 1083469"/>
                  <a:gd name="connsiteX5" fmla="*/ 186985 w 1147085"/>
                  <a:gd name="connsiteY5" fmla="*/ 1011445 h 1083469"/>
                  <a:gd name="connsiteX6" fmla="*/ 977729 w 1147085"/>
                  <a:gd name="connsiteY6" fmla="*/ 857154 h 1083469"/>
                  <a:gd name="connsiteX7" fmla="*/ 977729 w 1147085"/>
                  <a:gd name="connsiteY7" fmla="*/ 916854 h 1083469"/>
                  <a:gd name="connsiteX8" fmla="*/ 123825 w 1147085"/>
                  <a:gd name="connsiteY8" fmla="*/ 1083469 h 1083469"/>
                  <a:gd name="connsiteX9" fmla="*/ 0 w 1147085"/>
                  <a:gd name="connsiteY9" fmla="*/ 114300 h 1083469"/>
                  <a:gd name="connsiteX10" fmla="*/ 1090612 w 1147085"/>
                  <a:gd name="connsiteY10" fmla="*/ 0 h 108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7085" h="1083469">
                    <a:moveTo>
                      <a:pt x="1090612" y="0"/>
                    </a:moveTo>
                    <a:lnTo>
                      <a:pt x="1147085" y="460567"/>
                    </a:lnTo>
                    <a:cubicBezTo>
                      <a:pt x="1121629" y="471368"/>
                      <a:pt x="1098257" y="486098"/>
                      <a:pt x="1078295" y="504743"/>
                    </a:cubicBezTo>
                    <a:lnTo>
                      <a:pt x="1025237" y="72025"/>
                    </a:lnTo>
                    <a:lnTo>
                      <a:pt x="79622" y="171129"/>
                    </a:lnTo>
                    <a:lnTo>
                      <a:pt x="186985" y="1011445"/>
                    </a:lnTo>
                    <a:lnTo>
                      <a:pt x="977729" y="857154"/>
                    </a:lnTo>
                    <a:lnTo>
                      <a:pt x="977729" y="916854"/>
                    </a:lnTo>
                    <a:lnTo>
                      <a:pt x="123825" y="1083469"/>
                    </a:lnTo>
                    <a:lnTo>
                      <a:pt x="0" y="114300"/>
                    </a:lnTo>
                    <a:lnTo>
                      <a:pt x="1090612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7" name="Oval 23"/>
              <p:cNvSpPr/>
              <p:nvPr/>
            </p:nvSpPr>
            <p:spPr bwMode="auto">
              <a:xfrm>
                <a:off x="5472973" y="4217016"/>
                <a:ext cx="831613" cy="515322"/>
              </a:xfrm>
              <a:custGeom>
                <a:avLst/>
                <a:gdLst/>
                <a:ahLst/>
                <a:cxnLst/>
                <a:rect l="l" t="t" r="r" b="b"/>
                <a:pathLst>
                  <a:path w="831613" h="515322">
                    <a:moveTo>
                      <a:pt x="656506" y="0"/>
                    </a:moveTo>
                    <a:cubicBezTo>
                      <a:pt x="722980" y="12459"/>
                      <a:pt x="782484" y="33487"/>
                      <a:pt x="831613" y="60220"/>
                    </a:cubicBezTo>
                    <a:lnTo>
                      <a:pt x="831613" y="156807"/>
                    </a:lnTo>
                    <a:lnTo>
                      <a:pt x="790343" y="156807"/>
                    </a:lnTo>
                    <a:cubicBezTo>
                      <a:pt x="689578" y="156807"/>
                      <a:pt x="607892" y="247187"/>
                      <a:pt x="607892" y="358678"/>
                    </a:cubicBezTo>
                    <a:cubicBezTo>
                      <a:pt x="607892" y="412735"/>
                      <a:pt x="627095" y="461830"/>
                      <a:pt x="658968" y="497546"/>
                    </a:cubicBezTo>
                    <a:cubicBezTo>
                      <a:pt x="605816" y="509342"/>
                      <a:pt x="548050" y="515322"/>
                      <a:pt x="487726" y="515322"/>
                    </a:cubicBezTo>
                    <a:cubicBezTo>
                      <a:pt x="218362" y="515322"/>
                      <a:pt x="0" y="396081"/>
                      <a:pt x="0" y="248990"/>
                    </a:cubicBezTo>
                    <a:cubicBezTo>
                      <a:pt x="0" y="198934"/>
                      <a:pt x="25288" y="152104"/>
                      <a:pt x="70263" y="113194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8" name="Rounded Rectangle 13"/>
              <p:cNvSpPr/>
              <p:nvPr/>
            </p:nvSpPr>
            <p:spPr bwMode="auto">
              <a:xfrm>
                <a:off x="6127748" y="3705225"/>
                <a:ext cx="1375518" cy="1241425"/>
              </a:xfrm>
              <a:custGeom>
                <a:avLst/>
                <a:gdLst/>
                <a:ahLst/>
                <a:cxnLst/>
                <a:rect l="l" t="t" r="r" b="b"/>
                <a:pathLst>
                  <a:path w="1375518" h="1241425">
                    <a:moveTo>
                      <a:pt x="880211" y="0"/>
                    </a:moveTo>
                    <a:lnTo>
                      <a:pt x="1125002" y="0"/>
                    </a:lnTo>
                    <a:cubicBezTo>
                      <a:pt x="1202113" y="0"/>
                      <a:pt x="1271265" y="34077"/>
                      <a:pt x="1317403" y="88704"/>
                    </a:cubicBezTo>
                    <a:cubicBezTo>
                      <a:pt x="1244331" y="103169"/>
                      <a:pt x="1190628" y="168346"/>
                      <a:pt x="1190628" y="246066"/>
                    </a:cubicBezTo>
                    <a:lnTo>
                      <a:pt x="1190628" y="708029"/>
                    </a:lnTo>
                    <a:lnTo>
                      <a:pt x="929175" y="708029"/>
                    </a:lnTo>
                    <a:lnTo>
                      <a:pt x="803618" y="172438"/>
                    </a:lnTo>
                    <a:close/>
                    <a:moveTo>
                      <a:pt x="481554" y="0"/>
                    </a:moveTo>
                    <a:lnTo>
                      <a:pt x="726347" y="0"/>
                    </a:lnTo>
                    <a:lnTo>
                      <a:pt x="802940" y="172436"/>
                    </a:lnTo>
                    <a:lnTo>
                      <a:pt x="674361" y="720915"/>
                    </a:lnTo>
                    <a:cubicBezTo>
                      <a:pt x="614856" y="745801"/>
                      <a:pt x="573090" y="804586"/>
                      <a:pt x="573090" y="873128"/>
                    </a:cubicBezTo>
                    <a:cubicBezTo>
                      <a:pt x="573090" y="964310"/>
                      <a:pt x="647007" y="1038227"/>
                      <a:pt x="738189" y="1038227"/>
                    </a:cubicBezTo>
                    <a:lnTo>
                      <a:pt x="1375518" y="1038227"/>
                    </a:lnTo>
                    <a:cubicBezTo>
                      <a:pt x="1351252" y="1154299"/>
                      <a:pt x="1248302" y="1241425"/>
                      <a:pt x="1125002" y="1241425"/>
                    </a:cubicBezTo>
                    <a:lnTo>
                      <a:pt x="481554" y="1241425"/>
                    </a:lnTo>
                    <a:cubicBezTo>
                      <a:pt x="358254" y="1241425"/>
                      <a:pt x="255302" y="1154298"/>
                      <a:pt x="231037" y="1038224"/>
                    </a:cubicBezTo>
                    <a:lnTo>
                      <a:pt x="165099" y="1038224"/>
                    </a:lnTo>
                    <a:cubicBezTo>
                      <a:pt x="73917" y="1038224"/>
                      <a:pt x="0" y="964307"/>
                      <a:pt x="0" y="873125"/>
                    </a:cubicBezTo>
                    <a:cubicBezTo>
                      <a:pt x="0" y="781943"/>
                      <a:pt x="73917" y="708026"/>
                      <a:pt x="165099" y="708026"/>
                    </a:cubicBezTo>
                    <a:lnTo>
                      <a:pt x="225428" y="708026"/>
                    </a:lnTo>
                    <a:lnTo>
                      <a:pt x="225428" y="256126"/>
                    </a:lnTo>
                    <a:cubicBezTo>
                      <a:pt x="225428" y="114672"/>
                      <a:pt x="340100" y="0"/>
                      <a:pt x="481554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9" name="Oval 57"/>
              <p:cNvSpPr/>
              <p:nvPr/>
            </p:nvSpPr>
            <p:spPr bwMode="auto">
              <a:xfrm>
                <a:off x="6524624" y="2779521"/>
                <a:ext cx="835025" cy="835025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0" name="Rounded Rectangle 14"/>
              <p:cNvSpPr/>
              <p:nvPr/>
            </p:nvSpPr>
            <p:spPr bwMode="auto">
              <a:xfrm>
                <a:off x="6740522" y="3829050"/>
                <a:ext cx="869954" cy="874713"/>
              </a:xfrm>
              <a:custGeom>
                <a:avLst/>
                <a:gdLst>
                  <a:gd name="connsiteX0" fmla="*/ 744540 w 869954"/>
                  <a:gd name="connsiteY0" fmla="*/ 0 h 874713"/>
                  <a:gd name="connsiteX1" fmla="*/ 869954 w 869954"/>
                  <a:gd name="connsiteY1" fmla="*/ 125414 h 874713"/>
                  <a:gd name="connsiteX2" fmla="*/ 869953 w 869954"/>
                  <a:gd name="connsiteY2" fmla="*/ 706437 h 874713"/>
                  <a:gd name="connsiteX3" fmla="*/ 869952 w 869954"/>
                  <a:gd name="connsiteY3" fmla="*/ 749299 h 874713"/>
                  <a:gd name="connsiteX4" fmla="*/ 744538 w 869954"/>
                  <a:gd name="connsiteY4" fmla="*/ 874713 h 874713"/>
                  <a:gd name="connsiteX5" fmla="*/ 125414 w 869954"/>
                  <a:gd name="connsiteY5" fmla="*/ 874712 h 874713"/>
                  <a:gd name="connsiteX6" fmla="*/ 0 w 869954"/>
                  <a:gd name="connsiteY6" fmla="*/ 749298 h 874713"/>
                  <a:gd name="connsiteX7" fmla="*/ 1 w 869954"/>
                  <a:gd name="connsiteY7" fmla="*/ 749299 h 874713"/>
                  <a:gd name="connsiteX8" fmla="*/ 125415 w 869954"/>
                  <a:gd name="connsiteY8" fmla="*/ 623885 h 874713"/>
                  <a:gd name="connsiteX9" fmla="*/ 619126 w 869954"/>
                  <a:gd name="connsiteY9" fmla="*/ 623885 h 874713"/>
                  <a:gd name="connsiteX10" fmla="*/ 619126 w 869954"/>
                  <a:gd name="connsiteY10" fmla="*/ 125414 h 874713"/>
                  <a:gd name="connsiteX11" fmla="*/ 744540 w 869954"/>
                  <a:gd name="connsiteY11" fmla="*/ 0 h 874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69954" h="874713">
                    <a:moveTo>
                      <a:pt x="744540" y="0"/>
                    </a:moveTo>
                    <a:cubicBezTo>
                      <a:pt x="813804" y="0"/>
                      <a:pt x="869954" y="56150"/>
                      <a:pt x="869954" y="125414"/>
                    </a:cubicBezTo>
                    <a:cubicBezTo>
                      <a:pt x="869954" y="319088"/>
                      <a:pt x="869953" y="512763"/>
                      <a:pt x="869953" y="706437"/>
                    </a:cubicBezTo>
                    <a:cubicBezTo>
                      <a:pt x="869953" y="720724"/>
                      <a:pt x="869952" y="735012"/>
                      <a:pt x="869952" y="749299"/>
                    </a:cubicBezTo>
                    <a:cubicBezTo>
                      <a:pt x="869952" y="818563"/>
                      <a:pt x="813802" y="874713"/>
                      <a:pt x="744538" y="874713"/>
                    </a:cubicBezTo>
                    <a:lnTo>
                      <a:pt x="125414" y="874712"/>
                    </a:lnTo>
                    <a:cubicBezTo>
                      <a:pt x="56150" y="874712"/>
                      <a:pt x="0" y="818562"/>
                      <a:pt x="0" y="749298"/>
                    </a:cubicBezTo>
                    <a:lnTo>
                      <a:pt x="1" y="749299"/>
                    </a:lnTo>
                    <a:cubicBezTo>
                      <a:pt x="1" y="680035"/>
                      <a:pt x="56151" y="623885"/>
                      <a:pt x="125415" y="623885"/>
                    </a:cubicBezTo>
                    <a:lnTo>
                      <a:pt x="619126" y="623885"/>
                    </a:lnTo>
                    <a:lnTo>
                      <a:pt x="619126" y="125414"/>
                    </a:lnTo>
                    <a:cubicBezTo>
                      <a:pt x="619126" y="56150"/>
                      <a:pt x="675276" y="0"/>
                      <a:pt x="74454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31" name="文本框 14"/>
          <p:cNvSpPr txBox="1">
            <a:spLocks noChangeArrowheads="1"/>
          </p:cNvSpPr>
          <p:nvPr/>
        </p:nvSpPr>
        <p:spPr bwMode="auto">
          <a:xfrm>
            <a:off x="0" y="272259"/>
            <a:ext cx="12192000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       北京航空航天大学     工业与制造系统工程系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0739436" y="6481077"/>
            <a:ext cx="1452562" cy="365125"/>
          </a:xfrm>
        </p:spPr>
        <p:txBody>
          <a:bodyPr/>
          <a:lstStyle/>
          <a:p>
            <a:r>
              <a:rPr lang="en-US" altLang="zh-CN" sz="2000" dirty="0"/>
              <a:t>2016/10/8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28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 hidden="1"/>
          <p:cNvSpPr/>
          <p:nvPr/>
        </p:nvSpPr>
        <p:spPr>
          <a:xfrm>
            <a:off x="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国外研究现状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9" name="直接连接符 88"/>
          <p:cNvCxnSpPr/>
          <p:nvPr/>
        </p:nvCxnSpPr>
        <p:spPr>
          <a:xfrm>
            <a:off x="695325" y="1704862"/>
            <a:ext cx="376732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167956" y="1289289"/>
            <a:ext cx="299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SASE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Freeform 5"/>
          <p:cNvSpPr>
            <a:spLocks noEditPoints="1"/>
          </p:cNvSpPr>
          <p:nvPr/>
        </p:nvSpPr>
        <p:spPr bwMode="auto">
          <a:xfrm>
            <a:off x="719006" y="1150507"/>
            <a:ext cx="374686" cy="521624"/>
          </a:xfrm>
          <a:custGeom>
            <a:avLst/>
            <a:gdLst>
              <a:gd name="T0" fmla="*/ 31 w 83"/>
              <a:gd name="T1" fmla="*/ 75 h 117"/>
              <a:gd name="T2" fmla="*/ 28 w 83"/>
              <a:gd name="T3" fmla="*/ 38 h 117"/>
              <a:gd name="T4" fmla="*/ 34 w 83"/>
              <a:gd name="T5" fmla="*/ 35 h 117"/>
              <a:gd name="T6" fmla="*/ 42 w 83"/>
              <a:gd name="T7" fmla="*/ 37 h 117"/>
              <a:gd name="T8" fmla="*/ 49 w 83"/>
              <a:gd name="T9" fmla="*/ 35 h 117"/>
              <a:gd name="T10" fmla="*/ 56 w 83"/>
              <a:gd name="T11" fmla="*/ 37 h 117"/>
              <a:gd name="T12" fmla="*/ 51 w 83"/>
              <a:gd name="T13" fmla="*/ 64 h 117"/>
              <a:gd name="T14" fmla="*/ 62 w 83"/>
              <a:gd name="T15" fmla="*/ 56 h 117"/>
              <a:gd name="T16" fmla="*/ 24 w 83"/>
              <a:gd name="T17" fmla="*/ 13 h 117"/>
              <a:gd name="T18" fmla="*/ 62 w 83"/>
              <a:gd name="T19" fmla="*/ 42 h 117"/>
              <a:gd name="T20" fmla="*/ 60 w 83"/>
              <a:gd name="T21" fmla="*/ 47 h 117"/>
              <a:gd name="T22" fmla="*/ 56 w 83"/>
              <a:gd name="T23" fmla="*/ 97 h 117"/>
              <a:gd name="T24" fmla="*/ 32 w 83"/>
              <a:gd name="T25" fmla="*/ 93 h 117"/>
              <a:gd name="T26" fmla="*/ 56 w 83"/>
              <a:gd name="T27" fmla="*/ 90 h 117"/>
              <a:gd name="T28" fmla="*/ 25 w 83"/>
              <a:gd name="T29" fmla="*/ 86 h 117"/>
              <a:gd name="T30" fmla="*/ 24 w 83"/>
              <a:gd name="T31" fmla="*/ 93 h 117"/>
              <a:gd name="T32" fmla="*/ 25 w 83"/>
              <a:gd name="T33" fmla="*/ 102 h 117"/>
              <a:gd name="T34" fmla="*/ 57 w 83"/>
              <a:gd name="T35" fmla="*/ 102 h 117"/>
              <a:gd name="T36" fmla="*/ 32 w 83"/>
              <a:gd name="T37" fmla="*/ 98 h 117"/>
              <a:gd name="T38" fmla="*/ 25 w 83"/>
              <a:gd name="T39" fmla="*/ 108 h 117"/>
              <a:gd name="T40" fmla="*/ 20 w 83"/>
              <a:gd name="T41" fmla="*/ 102 h 117"/>
              <a:gd name="T42" fmla="*/ 19 w 83"/>
              <a:gd name="T43" fmla="*/ 92 h 117"/>
              <a:gd name="T44" fmla="*/ 20 w 83"/>
              <a:gd name="T45" fmla="*/ 85 h 117"/>
              <a:gd name="T46" fmla="*/ 14 w 83"/>
              <a:gd name="T47" fmla="*/ 61 h 117"/>
              <a:gd name="T48" fmla="*/ 63 w 83"/>
              <a:gd name="T49" fmla="*/ 5 h 117"/>
              <a:gd name="T50" fmla="*/ 60 w 83"/>
              <a:gd name="T51" fmla="*/ 83 h 117"/>
              <a:gd name="T52" fmla="*/ 60 w 83"/>
              <a:gd name="T53" fmla="*/ 91 h 117"/>
              <a:gd name="T54" fmla="*/ 60 w 83"/>
              <a:gd name="T55" fmla="*/ 99 h 117"/>
              <a:gd name="T56" fmla="*/ 59 w 83"/>
              <a:gd name="T57" fmla="*/ 108 h 117"/>
              <a:gd name="T58" fmla="*/ 34 w 83"/>
              <a:gd name="T59" fmla="*/ 75 h 117"/>
              <a:gd name="T60" fmla="*/ 37 w 83"/>
              <a:gd name="T61" fmla="*/ 75 h 117"/>
              <a:gd name="T62" fmla="*/ 39 w 83"/>
              <a:gd name="T63" fmla="*/ 65 h 117"/>
              <a:gd name="T64" fmla="*/ 40 w 83"/>
              <a:gd name="T65" fmla="*/ 50 h 117"/>
              <a:gd name="T66" fmla="*/ 46 w 83"/>
              <a:gd name="T67" fmla="*/ 49 h 117"/>
              <a:gd name="T68" fmla="*/ 44 w 83"/>
              <a:gd name="T69" fmla="*/ 52 h 117"/>
              <a:gd name="T70" fmla="*/ 46 w 83"/>
              <a:gd name="T71" fmla="*/ 65 h 117"/>
              <a:gd name="T72" fmla="*/ 42 w 83"/>
              <a:gd name="T73" fmla="*/ 75 h 117"/>
              <a:gd name="T74" fmla="*/ 41 w 83"/>
              <a:gd name="T75" fmla="*/ 75 h 117"/>
              <a:gd name="T76" fmla="*/ 41 w 83"/>
              <a:gd name="T77" fmla="*/ 75 h 117"/>
              <a:gd name="T78" fmla="*/ 47 w 83"/>
              <a:gd name="T79" fmla="*/ 66 h 117"/>
              <a:gd name="T80" fmla="*/ 49 w 83"/>
              <a:gd name="T81" fmla="*/ 75 h 117"/>
              <a:gd name="T82" fmla="*/ 32 w 83"/>
              <a:gd name="T83" fmla="*/ 38 h 117"/>
              <a:gd name="T84" fmla="*/ 42 w 83"/>
              <a:gd name="T85" fmla="*/ 38 h 117"/>
              <a:gd name="T86" fmla="*/ 43 w 83"/>
              <a:gd name="T87" fmla="*/ 38 h 117"/>
              <a:gd name="T88" fmla="*/ 52 w 83"/>
              <a:gd name="T89" fmla="*/ 38 h 117"/>
              <a:gd name="T90" fmla="*/ 48 w 83"/>
              <a:gd name="T91" fmla="*/ 53 h 117"/>
              <a:gd name="T92" fmla="*/ 49 w 83"/>
              <a:gd name="T93" fmla="*/ 46 h 117"/>
              <a:gd name="T94" fmla="*/ 35 w 83"/>
              <a:gd name="T95" fmla="*/ 48 h 117"/>
              <a:gd name="T96" fmla="*/ 37 w 83"/>
              <a:gd name="T97" fmla="*/ 53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3" h="117">
                <a:moveTo>
                  <a:pt x="13" y="25"/>
                </a:moveTo>
                <a:cubicBezTo>
                  <a:pt x="10" y="38"/>
                  <a:pt x="15" y="47"/>
                  <a:pt x="21" y="56"/>
                </a:cubicBezTo>
                <a:cubicBezTo>
                  <a:pt x="25" y="62"/>
                  <a:pt x="29" y="68"/>
                  <a:pt x="31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69"/>
                  <a:pt x="31" y="69"/>
                  <a:pt x="31" y="69"/>
                </a:cubicBezTo>
                <a:cubicBezTo>
                  <a:pt x="31" y="67"/>
                  <a:pt x="32" y="66"/>
                  <a:pt x="33" y="64"/>
                </a:cubicBezTo>
                <a:cubicBezTo>
                  <a:pt x="34" y="64"/>
                  <a:pt x="35" y="63"/>
                  <a:pt x="36" y="63"/>
                </a:cubicBezTo>
                <a:cubicBezTo>
                  <a:pt x="28" y="38"/>
                  <a:pt x="28" y="38"/>
                  <a:pt x="28" y="38"/>
                </a:cubicBezTo>
                <a:cubicBezTo>
                  <a:pt x="27" y="37"/>
                  <a:pt x="27" y="37"/>
                  <a:pt x="27" y="37"/>
                </a:cubicBezTo>
                <a:cubicBezTo>
                  <a:pt x="28" y="37"/>
                  <a:pt x="28" y="37"/>
                  <a:pt x="28" y="37"/>
                </a:cubicBezTo>
                <a:cubicBezTo>
                  <a:pt x="30" y="37"/>
                  <a:pt x="31" y="37"/>
                  <a:pt x="32" y="37"/>
                </a:cubicBezTo>
                <a:cubicBezTo>
                  <a:pt x="33" y="37"/>
                  <a:pt x="34" y="36"/>
                  <a:pt x="34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6" y="36"/>
                  <a:pt x="37" y="36"/>
                  <a:pt x="38" y="36"/>
                </a:cubicBezTo>
                <a:cubicBezTo>
                  <a:pt x="39" y="37"/>
                  <a:pt x="41" y="37"/>
                  <a:pt x="42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4" y="37"/>
                  <a:pt x="45" y="37"/>
                  <a:pt x="46" y="36"/>
                </a:cubicBezTo>
                <a:cubicBezTo>
                  <a:pt x="47" y="36"/>
                  <a:pt x="48" y="36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6"/>
                  <a:pt x="51" y="37"/>
                  <a:pt x="52" y="37"/>
                </a:cubicBezTo>
                <a:cubicBezTo>
                  <a:pt x="54" y="37"/>
                  <a:pt x="55" y="37"/>
                  <a:pt x="56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8"/>
                  <a:pt x="57" y="38"/>
                  <a:pt x="57" y="38"/>
                </a:cubicBezTo>
                <a:cubicBezTo>
                  <a:pt x="48" y="63"/>
                  <a:pt x="48" y="63"/>
                  <a:pt x="48" y="63"/>
                </a:cubicBezTo>
                <a:cubicBezTo>
                  <a:pt x="49" y="63"/>
                  <a:pt x="50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2" y="66"/>
                  <a:pt x="53" y="67"/>
                  <a:pt x="53" y="69"/>
                </a:cubicBezTo>
                <a:cubicBezTo>
                  <a:pt x="53" y="74"/>
                  <a:pt x="53" y="74"/>
                  <a:pt x="53" y="74"/>
                </a:cubicBezTo>
                <a:cubicBezTo>
                  <a:pt x="54" y="68"/>
                  <a:pt x="58" y="62"/>
                  <a:pt x="62" y="56"/>
                </a:cubicBezTo>
                <a:cubicBezTo>
                  <a:pt x="67" y="47"/>
                  <a:pt x="73" y="38"/>
                  <a:pt x="70" y="25"/>
                </a:cubicBezTo>
                <a:cubicBezTo>
                  <a:pt x="68" y="20"/>
                  <a:pt x="64" y="16"/>
                  <a:pt x="59" y="13"/>
                </a:cubicBezTo>
                <a:cubicBezTo>
                  <a:pt x="54" y="11"/>
                  <a:pt x="48" y="9"/>
                  <a:pt x="41" y="9"/>
                </a:cubicBezTo>
                <a:cubicBezTo>
                  <a:pt x="35" y="9"/>
                  <a:pt x="29" y="11"/>
                  <a:pt x="24" y="13"/>
                </a:cubicBezTo>
                <a:cubicBezTo>
                  <a:pt x="18" y="16"/>
                  <a:pt x="15" y="20"/>
                  <a:pt x="13" y="25"/>
                </a:cubicBezTo>
                <a:close/>
                <a:moveTo>
                  <a:pt x="65" y="24"/>
                </a:moveTo>
                <a:cubicBezTo>
                  <a:pt x="69" y="30"/>
                  <a:pt x="69" y="38"/>
                  <a:pt x="65" y="44"/>
                </a:cubicBezTo>
                <a:cubicBezTo>
                  <a:pt x="62" y="42"/>
                  <a:pt x="62" y="42"/>
                  <a:pt x="62" y="42"/>
                </a:cubicBezTo>
                <a:cubicBezTo>
                  <a:pt x="64" y="37"/>
                  <a:pt x="65" y="31"/>
                  <a:pt x="65" y="24"/>
                </a:cubicBezTo>
                <a:close/>
                <a:moveTo>
                  <a:pt x="62" y="48"/>
                </a:moveTo>
                <a:cubicBezTo>
                  <a:pt x="61" y="50"/>
                  <a:pt x="59" y="51"/>
                  <a:pt x="57" y="52"/>
                </a:cubicBezTo>
                <a:cubicBezTo>
                  <a:pt x="58" y="50"/>
                  <a:pt x="59" y="48"/>
                  <a:pt x="60" y="47"/>
                </a:cubicBezTo>
                <a:cubicBezTo>
                  <a:pt x="62" y="48"/>
                  <a:pt x="62" y="48"/>
                  <a:pt x="62" y="48"/>
                </a:cubicBezTo>
                <a:close/>
                <a:moveTo>
                  <a:pt x="32" y="98"/>
                </a:moveTo>
                <a:cubicBezTo>
                  <a:pt x="37" y="99"/>
                  <a:pt x="41" y="99"/>
                  <a:pt x="45" y="99"/>
                </a:cubicBezTo>
                <a:cubicBezTo>
                  <a:pt x="49" y="98"/>
                  <a:pt x="52" y="98"/>
                  <a:pt x="56" y="97"/>
                </a:cubicBezTo>
                <a:cubicBezTo>
                  <a:pt x="58" y="95"/>
                  <a:pt x="58" y="95"/>
                  <a:pt x="58" y="95"/>
                </a:cubicBezTo>
                <a:cubicBezTo>
                  <a:pt x="57" y="93"/>
                  <a:pt x="57" y="93"/>
                  <a:pt x="57" y="93"/>
                </a:cubicBezTo>
                <a:cubicBezTo>
                  <a:pt x="53" y="93"/>
                  <a:pt x="49" y="94"/>
                  <a:pt x="45" y="94"/>
                </a:cubicBezTo>
                <a:cubicBezTo>
                  <a:pt x="40" y="94"/>
                  <a:pt x="36" y="94"/>
                  <a:pt x="32" y="93"/>
                </a:cubicBezTo>
                <a:cubicBezTo>
                  <a:pt x="32" y="90"/>
                  <a:pt x="32" y="90"/>
                  <a:pt x="32" y="90"/>
                </a:cubicBezTo>
                <a:cubicBezTo>
                  <a:pt x="37" y="91"/>
                  <a:pt x="41" y="91"/>
                  <a:pt x="45" y="91"/>
                </a:cubicBezTo>
                <a:cubicBezTo>
                  <a:pt x="48" y="91"/>
                  <a:pt x="52" y="91"/>
                  <a:pt x="56" y="90"/>
                </a:cubicBezTo>
                <a:cubicBezTo>
                  <a:pt x="56" y="90"/>
                  <a:pt x="56" y="90"/>
                  <a:pt x="56" y="90"/>
                </a:cubicBezTo>
                <a:cubicBezTo>
                  <a:pt x="58" y="87"/>
                  <a:pt x="58" y="87"/>
                  <a:pt x="58" y="87"/>
                </a:cubicBezTo>
                <a:cubicBezTo>
                  <a:pt x="57" y="85"/>
                  <a:pt x="57" y="85"/>
                  <a:pt x="57" y="85"/>
                </a:cubicBezTo>
                <a:cubicBezTo>
                  <a:pt x="26" y="85"/>
                  <a:pt x="26" y="85"/>
                  <a:pt x="26" y="85"/>
                </a:cubicBezTo>
                <a:cubicBezTo>
                  <a:pt x="25" y="86"/>
                  <a:pt x="25" y="86"/>
                  <a:pt x="25" y="86"/>
                </a:cubicBezTo>
                <a:cubicBezTo>
                  <a:pt x="27" y="89"/>
                  <a:pt x="27" y="89"/>
                  <a:pt x="27" y="89"/>
                </a:cubicBezTo>
                <a:cubicBezTo>
                  <a:pt x="28" y="90"/>
                  <a:pt x="28" y="90"/>
                  <a:pt x="28" y="90"/>
                </a:cubicBezTo>
                <a:cubicBezTo>
                  <a:pt x="27" y="92"/>
                  <a:pt x="27" y="92"/>
                  <a:pt x="27" y="92"/>
                </a:cubicBezTo>
                <a:cubicBezTo>
                  <a:pt x="24" y="93"/>
                  <a:pt x="24" y="93"/>
                  <a:pt x="24" y="93"/>
                </a:cubicBezTo>
                <a:cubicBezTo>
                  <a:pt x="27" y="97"/>
                  <a:pt x="27" y="97"/>
                  <a:pt x="27" y="97"/>
                </a:cubicBezTo>
                <a:cubicBezTo>
                  <a:pt x="28" y="98"/>
                  <a:pt x="28" y="98"/>
                  <a:pt x="28" y="98"/>
                </a:cubicBezTo>
                <a:cubicBezTo>
                  <a:pt x="27" y="99"/>
                  <a:pt x="27" y="99"/>
                  <a:pt x="27" y="99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31" y="107"/>
                  <a:pt x="36" y="109"/>
                  <a:pt x="41" y="108"/>
                </a:cubicBezTo>
                <a:cubicBezTo>
                  <a:pt x="46" y="108"/>
                  <a:pt x="51" y="107"/>
                  <a:pt x="56" y="105"/>
                </a:cubicBezTo>
                <a:cubicBezTo>
                  <a:pt x="57" y="102"/>
                  <a:pt x="57" y="102"/>
                  <a:pt x="57" y="102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2" y="101"/>
                  <a:pt x="49" y="101"/>
                  <a:pt x="45" y="101"/>
                </a:cubicBezTo>
                <a:cubicBezTo>
                  <a:pt x="40" y="102"/>
                  <a:pt x="36" y="101"/>
                  <a:pt x="32" y="101"/>
                </a:cubicBezTo>
                <a:cubicBezTo>
                  <a:pt x="32" y="98"/>
                  <a:pt x="32" y="98"/>
                  <a:pt x="32" y="98"/>
                </a:cubicBezTo>
                <a:close/>
                <a:moveTo>
                  <a:pt x="50" y="111"/>
                </a:moveTo>
                <a:cubicBezTo>
                  <a:pt x="49" y="115"/>
                  <a:pt x="45" y="117"/>
                  <a:pt x="41" y="117"/>
                </a:cubicBezTo>
                <a:cubicBezTo>
                  <a:pt x="37" y="117"/>
                  <a:pt x="33" y="115"/>
                  <a:pt x="32" y="111"/>
                </a:cubicBezTo>
                <a:cubicBezTo>
                  <a:pt x="30" y="111"/>
                  <a:pt x="27" y="110"/>
                  <a:pt x="25" y="108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20" y="102"/>
                  <a:pt x="20" y="102"/>
                  <a:pt x="20" y="102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23" y="98"/>
                  <a:pt x="23" y="98"/>
                  <a:pt x="23" y="98"/>
                </a:cubicBezTo>
                <a:cubicBezTo>
                  <a:pt x="20" y="94"/>
                  <a:pt x="20" y="94"/>
                  <a:pt x="20" y="94"/>
                </a:cubicBezTo>
                <a:cubicBezTo>
                  <a:pt x="19" y="92"/>
                  <a:pt x="19" y="92"/>
                  <a:pt x="19" y="92"/>
                </a:cubicBezTo>
                <a:cubicBezTo>
                  <a:pt x="21" y="91"/>
                  <a:pt x="21" y="91"/>
                  <a:pt x="21" y="91"/>
                </a:cubicBezTo>
                <a:cubicBezTo>
                  <a:pt x="23" y="90"/>
                  <a:pt x="23" y="90"/>
                  <a:pt x="23" y="90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5"/>
                  <a:pt x="20" y="85"/>
                  <a:pt x="20" y="85"/>
                </a:cubicBezTo>
                <a:cubicBezTo>
                  <a:pt x="21" y="84"/>
                  <a:pt x="21" y="84"/>
                  <a:pt x="21" y="84"/>
                </a:cubicBezTo>
                <a:cubicBezTo>
                  <a:pt x="23" y="83"/>
                  <a:pt x="23" y="83"/>
                  <a:pt x="23" y="83"/>
                </a:cubicBezTo>
                <a:cubicBezTo>
                  <a:pt x="23" y="80"/>
                  <a:pt x="23" y="80"/>
                  <a:pt x="23" y="80"/>
                </a:cubicBezTo>
                <a:cubicBezTo>
                  <a:pt x="21" y="73"/>
                  <a:pt x="17" y="67"/>
                  <a:pt x="14" y="61"/>
                </a:cubicBezTo>
                <a:cubicBezTo>
                  <a:pt x="7" y="50"/>
                  <a:pt x="0" y="40"/>
                  <a:pt x="4" y="23"/>
                </a:cubicBezTo>
                <a:cubicBezTo>
                  <a:pt x="7" y="15"/>
                  <a:pt x="12" y="9"/>
                  <a:pt x="20" y="5"/>
                </a:cubicBezTo>
                <a:cubicBezTo>
                  <a:pt x="26" y="2"/>
                  <a:pt x="34" y="0"/>
                  <a:pt x="41" y="0"/>
                </a:cubicBezTo>
                <a:cubicBezTo>
                  <a:pt x="49" y="0"/>
                  <a:pt x="57" y="2"/>
                  <a:pt x="63" y="5"/>
                </a:cubicBezTo>
                <a:cubicBezTo>
                  <a:pt x="71" y="9"/>
                  <a:pt x="76" y="15"/>
                  <a:pt x="79" y="23"/>
                </a:cubicBezTo>
                <a:cubicBezTo>
                  <a:pt x="83" y="40"/>
                  <a:pt x="76" y="50"/>
                  <a:pt x="69" y="61"/>
                </a:cubicBezTo>
                <a:cubicBezTo>
                  <a:pt x="66" y="67"/>
                  <a:pt x="62" y="73"/>
                  <a:pt x="60" y="80"/>
                </a:cubicBezTo>
                <a:cubicBezTo>
                  <a:pt x="60" y="83"/>
                  <a:pt x="60" y="83"/>
                  <a:pt x="60" y="83"/>
                </a:cubicBezTo>
                <a:cubicBezTo>
                  <a:pt x="62" y="86"/>
                  <a:pt x="62" y="86"/>
                  <a:pt x="62" y="86"/>
                </a:cubicBezTo>
                <a:cubicBezTo>
                  <a:pt x="62" y="87"/>
                  <a:pt x="62" y="87"/>
                  <a:pt x="62" y="87"/>
                </a:cubicBezTo>
                <a:cubicBezTo>
                  <a:pt x="62" y="88"/>
                  <a:pt x="62" y="88"/>
                  <a:pt x="62" y="88"/>
                </a:cubicBezTo>
                <a:cubicBezTo>
                  <a:pt x="60" y="91"/>
                  <a:pt x="60" y="91"/>
                  <a:pt x="60" y="91"/>
                </a:cubicBezTo>
                <a:cubicBezTo>
                  <a:pt x="62" y="93"/>
                  <a:pt x="62" y="93"/>
                  <a:pt x="62" y="93"/>
                </a:cubicBezTo>
                <a:cubicBezTo>
                  <a:pt x="63" y="94"/>
                  <a:pt x="63" y="94"/>
                  <a:pt x="63" y="94"/>
                </a:cubicBezTo>
                <a:cubicBezTo>
                  <a:pt x="62" y="95"/>
                  <a:pt x="62" y="95"/>
                  <a:pt x="62" y="95"/>
                </a:cubicBezTo>
                <a:cubicBezTo>
                  <a:pt x="60" y="99"/>
                  <a:pt x="60" y="99"/>
                  <a:pt x="60" y="99"/>
                </a:cubicBezTo>
                <a:cubicBezTo>
                  <a:pt x="61" y="101"/>
                  <a:pt x="61" y="101"/>
                  <a:pt x="61" y="101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61" y="103"/>
                  <a:pt x="61" y="103"/>
                  <a:pt x="61" y="103"/>
                </a:cubicBezTo>
                <a:cubicBezTo>
                  <a:pt x="59" y="108"/>
                  <a:pt x="59" y="108"/>
                  <a:pt x="59" y="108"/>
                </a:cubicBezTo>
                <a:cubicBezTo>
                  <a:pt x="59" y="108"/>
                  <a:pt x="59" y="108"/>
                  <a:pt x="59" y="108"/>
                </a:cubicBezTo>
                <a:cubicBezTo>
                  <a:pt x="58" y="108"/>
                  <a:pt x="58" y="108"/>
                  <a:pt x="58" y="108"/>
                </a:cubicBezTo>
                <a:cubicBezTo>
                  <a:pt x="56" y="110"/>
                  <a:pt x="53" y="111"/>
                  <a:pt x="50" y="111"/>
                </a:cubicBezTo>
                <a:close/>
                <a:moveTo>
                  <a:pt x="34" y="75"/>
                </a:moveTo>
                <a:cubicBezTo>
                  <a:pt x="34" y="69"/>
                  <a:pt x="34" y="69"/>
                  <a:pt x="34" y="69"/>
                </a:cubicBezTo>
                <a:cubicBezTo>
                  <a:pt x="34" y="68"/>
                  <a:pt x="35" y="67"/>
                  <a:pt x="35" y="67"/>
                </a:cubicBezTo>
                <a:cubicBezTo>
                  <a:pt x="36" y="66"/>
                  <a:pt x="36" y="66"/>
                  <a:pt x="37" y="66"/>
                </a:cubicBezTo>
                <a:cubicBezTo>
                  <a:pt x="37" y="75"/>
                  <a:pt x="37" y="75"/>
                  <a:pt x="37" y="75"/>
                </a:cubicBezTo>
                <a:cubicBezTo>
                  <a:pt x="34" y="75"/>
                  <a:pt x="34" y="75"/>
                  <a:pt x="34" y="75"/>
                </a:cubicBezTo>
                <a:close/>
                <a:moveTo>
                  <a:pt x="38" y="75"/>
                </a:moveTo>
                <a:cubicBezTo>
                  <a:pt x="38" y="65"/>
                  <a:pt x="38" y="65"/>
                  <a:pt x="38" y="65"/>
                </a:cubicBezTo>
                <a:cubicBezTo>
                  <a:pt x="39" y="65"/>
                  <a:pt x="39" y="65"/>
                  <a:pt x="39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40" y="64"/>
                  <a:pt x="40" y="64"/>
                  <a:pt x="40" y="64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0"/>
                  <a:pt x="40" y="50"/>
                  <a:pt x="40" y="50"/>
                </a:cubicBezTo>
                <a:cubicBezTo>
                  <a:pt x="39" y="50"/>
                  <a:pt x="39" y="50"/>
                  <a:pt x="39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49"/>
                  <a:pt x="38" y="49"/>
                  <a:pt x="38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4" y="50"/>
                  <a:pt x="44" y="50"/>
                  <a:pt x="44" y="50"/>
                </a:cubicBezTo>
                <a:cubicBezTo>
                  <a:pt x="44" y="52"/>
                  <a:pt x="44" y="52"/>
                  <a:pt x="44" y="52"/>
                </a:cubicBezTo>
                <a:cubicBezTo>
                  <a:pt x="44" y="64"/>
                  <a:pt x="44" y="64"/>
                  <a:pt x="44" y="64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65"/>
                  <a:pt x="46" y="65"/>
                  <a:pt x="46" y="65"/>
                </a:cubicBezTo>
                <a:cubicBezTo>
                  <a:pt x="46" y="65"/>
                  <a:pt x="46" y="65"/>
                  <a:pt x="46" y="65"/>
                </a:cubicBezTo>
                <a:cubicBezTo>
                  <a:pt x="46" y="75"/>
                  <a:pt x="46" y="75"/>
                  <a:pt x="46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38" y="75"/>
                  <a:pt x="38" y="75"/>
                  <a:pt x="38" y="75"/>
                </a:cubicBezTo>
                <a:close/>
                <a:moveTo>
                  <a:pt x="47" y="75"/>
                </a:moveTo>
                <a:cubicBezTo>
                  <a:pt x="47" y="66"/>
                  <a:pt x="47" y="66"/>
                  <a:pt x="47" y="66"/>
                </a:cubicBezTo>
                <a:cubicBezTo>
                  <a:pt x="48" y="66"/>
                  <a:pt x="48" y="66"/>
                  <a:pt x="48" y="67"/>
                </a:cubicBezTo>
                <a:cubicBezTo>
                  <a:pt x="48" y="67"/>
                  <a:pt x="48" y="67"/>
                  <a:pt x="48" y="67"/>
                </a:cubicBezTo>
                <a:cubicBezTo>
                  <a:pt x="49" y="67"/>
                  <a:pt x="49" y="68"/>
                  <a:pt x="49" y="69"/>
                </a:cubicBezTo>
                <a:cubicBezTo>
                  <a:pt x="49" y="75"/>
                  <a:pt x="49" y="75"/>
                  <a:pt x="49" y="75"/>
                </a:cubicBezTo>
                <a:cubicBezTo>
                  <a:pt x="47" y="75"/>
                  <a:pt x="47" y="75"/>
                  <a:pt x="47" y="75"/>
                </a:cubicBezTo>
                <a:close/>
                <a:moveTo>
                  <a:pt x="37" y="60"/>
                </a:moveTo>
                <a:cubicBezTo>
                  <a:pt x="29" y="39"/>
                  <a:pt x="29" y="39"/>
                  <a:pt x="29" y="39"/>
                </a:cubicBezTo>
                <a:cubicBezTo>
                  <a:pt x="30" y="39"/>
                  <a:pt x="31" y="38"/>
                  <a:pt x="32" y="38"/>
                </a:cubicBezTo>
                <a:cubicBezTo>
                  <a:pt x="33" y="38"/>
                  <a:pt x="34" y="37"/>
                  <a:pt x="35" y="37"/>
                </a:cubicBezTo>
                <a:cubicBezTo>
                  <a:pt x="36" y="37"/>
                  <a:pt x="37" y="37"/>
                  <a:pt x="38" y="38"/>
                </a:cubicBezTo>
                <a:cubicBezTo>
                  <a:pt x="39" y="38"/>
                  <a:pt x="41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3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44" y="38"/>
                  <a:pt x="45" y="38"/>
                  <a:pt x="46" y="38"/>
                </a:cubicBezTo>
                <a:cubicBezTo>
                  <a:pt x="47" y="37"/>
                  <a:pt x="48" y="37"/>
                  <a:pt x="49" y="37"/>
                </a:cubicBezTo>
                <a:cubicBezTo>
                  <a:pt x="50" y="37"/>
                  <a:pt x="51" y="38"/>
                  <a:pt x="52" y="38"/>
                </a:cubicBezTo>
                <a:cubicBezTo>
                  <a:pt x="53" y="38"/>
                  <a:pt x="54" y="39"/>
                  <a:pt x="55" y="39"/>
                </a:cubicBezTo>
                <a:cubicBezTo>
                  <a:pt x="47" y="60"/>
                  <a:pt x="47" y="60"/>
                  <a:pt x="47" y="60"/>
                </a:cubicBezTo>
                <a:cubicBezTo>
                  <a:pt x="47" y="53"/>
                  <a:pt x="47" y="53"/>
                  <a:pt x="47" y="53"/>
                </a:cubicBezTo>
                <a:cubicBezTo>
                  <a:pt x="48" y="53"/>
                  <a:pt x="48" y="53"/>
                  <a:pt x="48" y="53"/>
                </a:cubicBezTo>
                <a:cubicBezTo>
                  <a:pt x="49" y="53"/>
                  <a:pt x="49" y="53"/>
                  <a:pt x="49" y="53"/>
                </a:cubicBezTo>
                <a:cubicBezTo>
                  <a:pt x="49" y="52"/>
                  <a:pt x="49" y="52"/>
                  <a:pt x="49" y="52"/>
                </a:cubicBezTo>
                <a:cubicBezTo>
                  <a:pt x="49" y="48"/>
                  <a:pt x="49" y="48"/>
                  <a:pt x="49" y="48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8"/>
                  <a:pt x="35" y="48"/>
                  <a:pt x="35" y="48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3"/>
                  <a:pt x="35" y="53"/>
                  <a:pt x="35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37" y="53"/>
                  <a:pt x="37" y="53"/>
                  <a:pt x="37" y="53"/>
                </a:cubicBezTo>
                <a:lnTo>
                  <a:pt x="37" y="6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695325" y="1715590"/>
            <a:ext cx="3944494" cy="757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美国加州大学伯克利分校的的原型系统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SASE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7532321" y="1694059"/>
            <a:ext cx="376732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8004952" y="1278486"/>
            <a:ext cx="299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EStream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7532321" y="1704787"/>
            <a:ext cx="3944494" cy="757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Texas</a:t>
            </a:r>
            <a:r>
              <a:rPr lang="zh-CN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大学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Arlington</a:t>
            </a:r>
            <a:r>
              <a:rPr lang="zh-CN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分校开发的</a:t>
            </a:r>
            <a:r>
              <a:rPr lang="en-US" altLang="zh-CN" dirty="0" err="1">
                <a:solidFill>
                  <a:srgbClr val="00B05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EStream</a:t>
            </a:r>
            <a:r>
              <a:rPr lang="zh-CN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系统</a:t>
            </a:r>
            <a:endParaRPr lang="zh-CN" altLang="en-US" dirty="0"/>
          </a:p>
        </p:txBody>
      </p:sp>
      <p:sp>
        <p:nvSpPr>
          <p:cNvPr id="96" name="Freeform 9"/>
          <p:cNvSpPr>
            <a:spLocks noEditPoints="1"/>
          </p:cNvSpPr>
          <p:nvPr/>
        </p:nvSpPr>
        <p:spPr bwMode="auto">
          <a:xfrm>
            <a:off x="7554538" y="1239050"/>
            <a:ext cx="378200" cy="379634"/>
          </a:xfrm>
          <a:custGeom>
            <a:avLst/>
            <a:gdLst>
              <a:gd name="T0" fmla="*/ 17 w 109"/>
              <a:gd name="T1" fmla="*/ 0 h 109"/>
              <a:gd name="T2" fmla="*/ 93 w 109"/>
              <a:gd name="T3" fmla="*/ 0 h 109"/>
              <a:gd name="T4" fmla="*/ 109 w 109"/>
              <a:gd name="T5" fmla="*/ 17 h 109"/>
              <a:gd name="T6" fmla="*/ 109 w 109"/>
              <a:gd name="T7" fmla="*/ 93 h 109"/>
              <a:gd name="T8" fmla="*/ 93 w 109"/>
              <a:gd name="T9" fmla="*/ 109 h 109"/>
              <a:gd name="T10" fmla="*/ 17 w 109"/>
              <a:gd name="T11" fmla="*/ 109 h 109"/>
              <a:gd name="T12" fmla="*/ 0 w 109"/>
              <a:gd name="T13" fmla="*/ 93 h 109"/>
              <a:gd name="T14" fmla="*/ 0 w 109"/>
              <a:gd name="T15" fmla="*/ 17 h 109"/>
              <a:gd name="T16" fmla="*/ 17 w 109"/>
              <a:gd name="T17" fmla="*/ 0 h 109"/>
              <a:gd name="T18" fmla="*/ 33 w 109"/>
              <a:gd name="T19" fmla="*/ 69 h 109"/>
              <a:gd name="T20" fmla="*/ 22 w 109"/>
              <a:gd name="T21" fmla="*/ 80 h 109"/>
              <a:gd name="T22" fmla="*/ 33 w 109"/>
              <a:gd name="T23" fmla="*/ 90 h 109"/>
              <a:gd name="T24" fmla="*/ 43 w 109"/>
              <a:gd name="T25" fmla="*/ 80 h 109"/>
              <a:gd name="T26" fmla="*/ 33 w 109"/>
              <a:gd name="T27" fmla="*/ 69 h 109"/>
              <a:gd name="T28" fmla="*/ 27 w 109"/>
              <a:gd name="T29" fmla="*/ 19 h 109"/>
              <a:gd name="T30" fmla="*/ 27 w 109"/>
              <a:gd name="T31" fmla="*/ 30 h 109"/>
              <a:gd name="T32" fmla="*/ 33 w 109"/>
              <a:gd name="T33" fmla="*/ 30 h 109"/>
              <a:gd name="T34" fmla="*/ 64 w 109"/>
              <a:gd name="T35" fmla="*/ 43 h 109"/>
              <a:gd name="T36" fmla="*/ 80 w 109"/>
              <a:gd name="T37" fmla="*/ 77 h 109"/>
              <a:gd name="T38" fmla="*/ 81 w 109"/>
              <a:gd name="T39" fmla="*/ 86 h 109"/>
              <a:gd name="T40" fmla="*/ 92 w 109"/>
              <a:gd name="T41" fmla="*/ 86 h 109"/>
              <a:gd name="T42" fmla="*/ 92 w 109"/>
              <a:gd name="T43" fmla="*/ 76 h 109"/>
              <a:gd name="T44" fmla="*/ 72 w 109"/>
              <a:gd name="T45" fmla="*/ 35 h 109"/>
              <a:gd name="T46" fmla="*/ 34 w 109"/>
              <a:gd name="T47" fmla="*/ 18 h 109"/>
              <a:gd name="T48" fmla="*/ 27 w 109"/>
              <a:gd name="T49" fmla="*/ 19 h 109"/>
              <a:gd name="T50" fmla="*/ 27 w 109"/>
              <a:gd name="T51" fmla="*/ 42 h 109"/>
              <a:gd name="T52" fmla="*/ 27 w 109"/>
              <a:gd name="T53" fmla="*/ 54 h 109"/>
              <a:gd name="T54" fmla="*/ 32 w 109"/>
              <a:gd name="T55" fmla="*/ 54 h 109"/>
              <a:gd name="T56" fmla="*/ 50 w 109"/>
              <a:gd name="T57" fmla="*/ 62 h 109"/>
              <a:gd name="T58" fmla="*/ 57 w 109"/>
              <a:gd name="T59" fmla="*/ 80 h 109"/>
              <a:gd name="T60" fmla="*/ 57 w 109"/>
              <a:gd name="T61" fmla="*/ 86 h 109"/>
              <a:gd name="T62" fmla="*/ 68 w 109"/>
              <a:gd name="T63" fmla="*/ 86 h 109"/>
              <a:gd name="T64" fmla="*/ 68 w 109"/>
              <a:gd name="T65" fmla="*/ 80 h 109"/>
              <a:gd name="T66" fmla="*/ 59 w 109"/>
              <a:gd name="T67" fmla="*/ 55 h 109"/>
              <a:gd name="T68" fmla="*/ 33 w 109"/>
              <a:gd name="T69" fmla="*/ 43 h 109"/>
              <a:gd name="T70" fmla="*/ 27 w 109"/>
              <a:gd name="T71" fmla="*/ 42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9" h="109">
                <a:moveTo>
                  <a:pt x="17" y="0"/>
                </a:moveTo>
                <a:cubicBezTo>
                  <a:pt x="93" y="0"/>
                  <a:pt x="93" y="0"/>
                  <a:pt x="93" y="0"/>
                </a:cubicBezTo>
                <a:cubicBezTo>
                  <a:pt x="102" y="0"/>
                  <a:pt x="109" y="8"/>
                  <a:pt x="109" y="17"/>
                </a:cubicBezTo>
                <a:cubicBezTo>
                  <a:pt x="109" y="93"/>
                  <a:pt x="109" y="93"/>
                  <a:pt x="109" y="93"/>
                </a:cubicBezTo>
                <a:cubicBezTo>
                  <a:pt x="109" y="102"/>
                  <a:pt x="102" y="109"/>
                  <a:pt x="93" y="109"/>
                </a:cubicBezTo>
                <a:cubicBezTo>
                  <a:pt x="17" y="109"/>
                  <a:pt x="17" y="109"/>
                  <a:pt x="17" y="109"/>
                </a:cubicBezTo>
                <a:cubicBezTo>
                  <a:pt x="8" y="109"/>
                  <a:pt x="0" y="102"/>
                  <a:pt x="0" y="93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8"/>
                  <a:pt x="8" y="0"/>
                  <a:pt x="17" y="0"/>
                </a:cubicBezTo>
                <a:close/>
                <a:moveTo>
                  <a:pt x="33" y="69"/>
                </a:moveTo>
                <a:cubicBezTo>
                  <a:pt x="27" y="69"/>
                  <a:pt x="22" y="74"/>
                  <a:pt x="22" y="80"/>
                </a:cubicBezTo>
                <a:cubicBezTo>
                  <a:pt x="22" y="85"/>
                  <a:pt x="27" y="90"/>
                  <a:pt x="33" y="90"/>
                </a:cubicBezTo>
                <a:cubicBezTo>
                  <a:pt x="39" y="90"/>
                  <a:pt x="43" y="85"/>
                  <a:pt x="43" y="80"/>
                </a:cubicBezTo>
                <a:cubicBezTo>
                  <a:pt x="43" y="74"/>
                  <a:pt x="39" y="69"/>
                  <a:pt x="33" y="69"/>
                </a:cubicBezTo>
                <a:close/>
                <a:moveTo>
                  <a:pt x="27" y="19"/>
                </a:moveTo>
                <a:cubicBezTo>
                  <a:pt x="27" y="30"/>
                  <a:pt x="27" y="30"/>
                  <a:pt x="27" y="30"/>
                </a:cubicBezTo>
                <a:cubicBezTo>
                  <a:pt x="29" y="30"/>
                  <a:pt x="31" y="30"/>
                  <a:pt x="33" y="30"/>
                </a:cubicBezTo>
                <a:cubicBezTo>
                  <a:pt x="45" y="30"/>
                  <a:pt x="56" y="35"/>
                  <a:pt x="64" y="43"/>
                </a:cubicBezTo>
                <a:cubicBezTo>
                  <a:pt x="73" y="51"/>
                  <a:pt x="79" y="62"/>
                  <a:pt x="80" y="77"/>
                </a:cubicBezTo>
                <a:cubicBezTo>
                  <a:pt x="81" y="80"/>
                  <a:pt x="81" y="83"/>
                  <a:pt x="81" y="86"/>
                </a:cubicBezTo>
                <a:cubicBezTo>
                  <a:pt x="92" y="86"/>
                  <a:pt x="92" y="86"/>
                  <a:pt x="92" y="86"/>
                </a:cubicBezTo>
                <a:cubicBezTo>
                  <a:pt x="92" y="83"/>
                  <a:pt x="92" y="79"/>
                  <a:pt x="92" y="76"/>
                </a:cubicBezTo>
                <a:cubicBezTo>
                  <a:pt x="90" y="58"/>
                  <a:pt x="83" y="44"/>
                  <a:pt x="72" y="35"/>
                </a:cubicBezTo>
                <a:cubicBezTo>
                  <a:pt x="62" y="25"/>
                  <a:pt x="48" y="19"/>
                  <a:pt x="34" y="18"/>
                </a:cubicBezTo>
                <a:cubicBezTo>
                  <a:pt x="32" y="18"/>
                  <a:pt x="29" y="18"/>
                  <a:pt x="27" y="19"/>
                </a:cubicBezTo>
                <a:close/>
                <a:moveTo>
                  <a:pt x="27" y="42"/>
                </a:moveTo>
                <a:cubicBezTo>
                  <a:pt x="27" y="54"/>
                  <a:pt x="27" y="54"/>
                  <a:pt x="27" y="54"/>
                </a:cubicBezTo>
                <a:cubicBezTo>
                  <a:pt x="29" y="54"/>
                  <a:pt x="30" y="54"/>
                  <a:pt x="32" y="54"/>
                </a:cubicBezTo>
                <a:cubicBezTo>
                  <a:pt x="40" y="55"/>
                  <a:pt x="46" y="58"/>
                  <a:pt x="50" y="62"/>
                </a:cubicBezTo>
                <a:cubicBezTo>
                  <a:pt x="54" y="67"/>
                  <a:pt x="57" y="73"/>
                  <a:pt x="57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68" y="86"/>
                  <a:pt x="68" y="86"/>
                  <a:pt x="68" y="86"/>
                </a:cubicBezTo>
                <a:cubicBezTo>
                  <a:pt x="69" y="84"/>
                  <a:pt x="69" y="82"/>
                  <a:pt x="68" y="80"/>
                </a:cubicBezTo>
                <a:cubicBezTo>
                  <a:pt x="68" y="70"/>
                  <a:pt x="65" y="62"/>
                  <a:pt x="59" y="55"/>
                </a:cubicBezTo>
                <a:cubicBezTo>
                  <a:pt x="53" y="48"/>
                  <a:pt x="45" y="44"/>
                  <a:pt x="33" y="43"/>
                </a:cubicBezTo>
                <a:cubicBezTo>
                  <a:pt x="31" y="42"/>
                  <a:pt x="29" y="42"/>
                  <a:pt x="27" y="42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97" name="直接连接符 96"/>
          <p:cNvCxnSpPr/>
          <p:nvPr/>
        </p:nvCxnSpPr>
        <p:spPr>
          <a:xfrm>
            <a:off x="666150" y="4445537"/>
            <a:ext cx="376732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1138781" y="4030039"/>
            <a:ext cx="299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Cayuga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666150" y="4426899"/>
            <a:ext cx="3944494" cy="411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Cornell</a:t>
            </a:r>
            <a:r>
              <a:rPr lang="zh-CN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大学开发的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Cayuga</a:t>
            </a:r>
            <a:r>
              <a:rPr lang="zh-CN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系统</a:t>
            </a:r>
            <a:endParaRPr lang="zh-CN" altLang="en-US" dirty="0"/>
          </a:p>
        </p:txBody>
      </p:sp>
      <p:sp>
        <p:nvSpPr>
          <p:cNvPr id="100" name="Freeform 13"/>
          <p:cNvSpPr>
            <a:spLocks noEditPoints="1"/>
          </p:cNvSpPr>
          <p:nvPr/>
        </p:nvSpPr>
        <p:spPr bwMode="auto">
          <a:xfrm>
            <a:off x="712787" y="3975417"/>
            <a:ext cx="331506" cy="41187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01" name="直接连接符 100"/>
          <p:cNvCxnSpPr/>
          <p:nvPr/>
        </p:nvCxnSpPr>
        <p:spPr>
          <a:xfrm>
            <a:off x="7620260" y="4473833"/>
            <a:ext cx="376732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092891" y="4058335"/>
            <a:ext cx="299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PQS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7620260" y="4455195"/>
            <a:ext cx="3944494" cy="758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美国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Dartmouth</a:t>
            </a:r>
            <a:r>
              <a:rPr lang="zh-CN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学院开发的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PQS</a:t>
            </a:r>
            <a:r>
              <a:rPr lang="zh-CN" altLang="zh-CN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系统</a:t>
            </a:r>
            <a:endParaRPr lang="zh-CN" altLang="en-US" dirty="0"/>
          </a:p>
        </p:txBody>
      </p:sp>
      <p:sp>
        <p:nvSpPr>
          <p:cNvPr id="104" name="Freeform 28"/>
          <p:cNvSpPr>
            <a:spLocks noEditPoints="1"/>
          </p:cNvSpPr>
          <p:nvPr/>
        </p:nvSpPr>
        <p:spPr bwMode="auto">
          <a:xfrm>
            <a:off x="7657328" y="4020615"/>
            <a:ext cx="367156" cy="392434"/>
          </a:xfrm>
          <a:custGeom>
            <a:avLst/>
            <a:gdLst>
              <a:gd name="T0" fmla="*/ 34 w 170"/>
              <a:gd name="T1" fmla="*/ 0 h 233"/>
              <a:gd name="T2" fmla="*/ 54 w 170"/>
              <a:gd name="T3" fmla="*/ 20 h 233"/>
              <a:gd name="T4" fmla="*/ 34 w 170"/>
              <a:gd name="T5" fmla="*/ 40 h 233"/>
              <a:gd name="T6" fmla="*/ 14 w 170"/>
              <a:gd name="T7" fmla="*/ 20 h 233"/>
              <a:gd name="T8" fmla="*/ 34 w 170"/>
              <a:gd name="T9" fmla="*/ 0 h 233"/>
              <a:gd name="T10" fmla="*/ 135 w 170"/>
              <a:gd name="T11" fmla="*/ 0 h 233"/>
              <a:gd name="T12" fmla="*/ 155 w 170"/>
              <a:gd name="T13" fmla="*/ 20 h 233"/>
              <a:gd name="T14" fmla="*/ 135 w 170"/>
              <a:gd name="T15" fmla="*/ 40 h 233"/>
              <a:gd name="T16" fmla="*/ 115 w 170"/>
              <a:gd name="T17" fmla="*/ 20 h 233"/>
              <a:gd name="T18" fmla="*/ 135 w 170"/>
              <a:gd name="T19" fmla="*/ 0 h 233"/>
              <a:gd name="T20" fmla="*/ 127 w 170"/>
              <a:gd name="T21" fmla="*/ 47 h 233"/>
              <a:gd name="T22" fmla="*/ 144 w 170"/>
              <a:gd name="T23" fmla="*/ 47 h 233"/>
              <a:gd name="T24" fmla="*/ 170 w 170"/>
              <a:gd name="T25" fmla="*/ 72 h 233"/>
              <a:gd name="T26" fmla="*/ 170 w 170"/>
              <a:gd name="T27" fmla="*/ 124 h 233"/>
              <a:gd name="T28" fmla="*/ 160 w 170"/>
              <a:gd name="T29" fmla="*/ 133 h 233"/>
              <a:gd name="T30" fmla="*/ 156 w 170"/>
              <a:gd name="T31" fmla="*/ 133 h 233"/>
              <a:gd name="T32" fmla="*/ 146 w 170"/>
              <a:gd name="T33" fmla="*/ 233 h 233"/>
              <a:gd name="T34" fmla="*/ 124 w 170"/>
              <a:gd name="T35" fmla="*/ 233 h 233"/>
              <a:gd name="T36" fmla="*/ 115 w 170"/>
              <a:gd name="T37" fmla="*/ 141 h 233"/>
              <a:gd name="T38" fmla="*/ 128 w 170"/>
              <a:gd name="T39" fmla="*/ 124 h 233"/>
              <a:gd name="T40" fmla="*/ 128 w 170"/>
              <a:gd name="T41" fmla="*/ 72 h 233"/>
              <a:gd name="T42" fmla="*/ 118 w 170"/>
              <a:gd name="T43" fmla="*/ 48 h 233"/>
              <a:gd name="T44" fmla="*/ 127 w 170"/>
              <a:gd name="T45" fmla="*/ 47 h 233"/>
              <a:gd name="T46" fmla="*/ 85 w 170"/>
              <a:gd name="T47" fmla="*/ 0 h 233"/>
              <a:gd name="T48" fmla="*/ 105 w 170"/>
              <a:gd name="T49" fmla="*/ 20 h 233"/>
              <a:gd name="T50" fmla="*/ 85 w 170"/>
              <a:gd name="T51" fmla="*/ 40 h 233"/>
              <a:gd name="T52" fmla="*/ 65 w 170"/>
              <a:gd name="T53" fmla="*/ 20 h 233"/>
              <a:gd name="T54" fmla="*/ 85 w 170"/>
              <a:gd name="T55" fmla="*/ 0 h 233"/>
              <a:gd name="T56" fmla="*/ 76 w 170"/>
              <a:gd name="T57" fmla="*/ 47 h 233"/>
              <a:gd name="T58" fmla="*/ 50 w 170"/>
              <a:gd name="T59" fmla="*/ 72 h 233"/>
              <a:gd name="T60" fmla="*/ 50 w 170"/>
              <a:gd name="T61" fmla="*/ 124 h 233"/>
              <a:gd name="T62" fmla="*/ 60 w 170"/>
              <a:gd name="T63" fmla="*/ 133 h 233"/>
              <a:gd name="T64" fmla="*/ 64 w 170"/>
              <a:gd name="T65" fmla="*/ 133 h 233"/>
              <a:gd name="T66" fmla="*/ 73 w 170"/>
              <a:gd name="T67" fmla="*/ 233 h 233"/>
              <a:gd name="T68" fmla="*/ 96 w 170"/>
              <a:gd name="T69" fmla="*/ 233 h 233"/>
              <a:gd name="T70" fmla="*/ 106 w 170"/>
              <a:gd name="T71" fmla="*/ 133 h 233"/>
              <a:gd name="T72" fmla="*/ 110 w 170"/>
              <a:gd name="T73" fmla="*/ 133 h 233"/>
              <a:gd name="T74" fmla="*/ 119 w 170"/>
              <a:gd name="T75" fmla="*/ 124 h 233"/>
              <a:gd name="T76" fmla="*/ 119 w 170"/>
              <a:gd name="T77" fmla="*/ 72 h 233"/>
              <a:gd name="T78" fmla="*/ 94 w 170"/>
              <a:gd name="T79" fmla="*/ 47 h 233"/>
              <a:gd name="T80" fmla="*/ 76 w 170"/>
              <a:gd name="T81" fmla="*/ 47 h 233"/>
              <a:gd name="T82" fmla="*/ 25 w 170"/>
              <a:gd name="T83" fmla="*/ 47 h 233"/>
              <a:gd name="T84" fmla="*/ 43 w 170"/>
              <a:gd name="T85" fmla="*/ 47 h 233"/>
              <a:gd name="T86" fmla="*/ 52 w 170"/>
              <a:gd name="T87" fmla="*/ 48 h 233"/>
              <a:gd name="T88" fmla="*/ 42 w 170"/>
              <a:gd name="T89" fmla="*/ 72 h 233"/>
              <a:gd name="T90" fmla="*/ 42 w 170"/>
              <a:gd name="T91" fmla="*/ 124 h 233"/>
              <a:gd name="T92" fmla="*/ 54 w 170"/>
              <a:gd name="T93" fmla="*/ 141 h 233"/>
              <a:gd name="T94" fmla="*/ 45 w 170"/>
              <a:gd name="T95" fmla="*/ 233 h 233"/>
              <a:gd name="T96" fmla="*/ 23 w 170"/>
              <a:gd name="T97" fmla="*/ 233 h 233"/>
              <a:gd name="T98" fmla="*/ 13 w 170"/>
              <a:gd name="T99" fmla="*/ 133 h 233"/>
              <a:gd name="T100" fmla="*/ 9 w 170"/>
              <a:gd name="T101" fmla="*/ 133 h 233"/>
              <a:gd name="T102" fmla="*/ 0 w 170"/>
              <a:gd name="T103" fmla="*/ 124 h 233"/>
              <a:gd name="T104" fmla="*/ 0 w 170"/>
              <a:gd name="T105" fmla="*/ 72 h 233"/>
              <a:gd name="T106" fmla="*/ 25 w 170"/>
              <a:gd name="T107" fmla="*/ 47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0" h="233">
                <a:moveTo>
                  <a:pt x="34" y="0"/>
                </a:moveTo>
                <a:cubicBezTo>
                  <a:pt x="45" y="0"/>
                  <a:pt x="54" y="9"/>
                  <a:pt x="54" y="20"/>
                </a:cubicBezTo>
                <a:cubicBezTo>
                  <a:pt x="54" y="32"/>
                  <a:pt x="45" y="40"/>
                  <a:pt x="34" y="40"/>
                </a:cubicBezTo>
                <a:cubicBezTo>
                  <a:pt x="23" y="40"/>
                  <a:pt x="14" y="32"/>
                  <a:pt x="14" y="20"/>
                </a:cubicBezTo>
                <a:cubicBezTo>
                  <a:pt x="14" y="9"/>
                  <a:pt x="23" y="0"/>
                  <a:pt x="34" y="0"/>
                </a:cubicBezTo>
                <a:close/>
                <a:moveTo>
                  <a:pt x="135" y="0"/>
                </a:moveTo>
                <a:cubicBezTo>
                  <a:pt x="146" y="0"/>
                  <a:pt x="155" y="9"/>
                  <a:pt x="155" y="20"/>
                </a:cubicBezTo>
                <a:cubicBezTo>
                  <a:pt x="155" y="32"/>
                  <a:pt x="146" y="40"/>
                  <a:pt x="135" y="40"/>
                </a:cubicBezTo>
                <a:cubicBezTo>
                  <a:pt x="124" y="40"/>
                  <a:pt x="115" y="32"/>
                  <a:pt x="115" y="20"/>
                </a:cubicBezTo>
                <a:cubicBezTo>
                  <a:pt x="115" y="9"/>
                  <a:pt x="124" y="0"/>
                  <a:pt x="135" y="0"/>
                </a:cubicBezTo>
                <a:close/>
                <a:moveTo>
                  <a:pt x="127" y="47"/>
                </a:moveTo>
                <a:cubicBezTo>
                  <a:pt x="144" y="47"/>
                  <a:pt x="144" y="47"/>
                  <a:pt x="144" y="47"/>
                </a:cubicBezTo>
                <a:cubicBezTo>
                  <a:pt x="158" y="47"/>
                  <a:pt x="170" y="58"/>
                  <a:pt x="170" y="72"/>
                </a:cubicBezTo>
                <a:cubicBezTo>
                  <a:pt x="170" y="124"/>
                  <a:pt x="170" y="124"/>
                  <a:pt x="170" y="124"/>
                </a:cubicBezTo>
                <a:cubicBezTo>
                  <a:pt x="170" y="129"/>
                  <a:pt x="165" y="133"/>
                  <a:pt x="160" y="133"/>
                </a:cubicBezTo>
                <a:cubicBezTo>
                  <a:pt x="156" y="133"/>
                  <a:pt x="156" y="133"/>
                  <a:pt x="156" y="133"/>
                </a:cubicBezTo>
                <a:cubicBezTo>
                  <a:pt x="146" y="233"/>
                  <a:pt x="146" y="233"/>
                  <a:pt x="146" y="233"/>
                </a:cubicBezTo>
                <a:cubicBezTo>
                  <a:pt x="124" y="233"/>
                  <a:pt x="124" y="233"/>
                  <a:pt x="124" y="233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22" y="139"/>
                  <a:pt x="128" y="132"/>
                  <a:pt x="128" y="124"/>
                </a:cubicBezTo>
                <a:cubicBezTo>
                  <a:pt x="128" y="72"/>
                  <a:pt x="128" y="72"/>
                  <a:pt x="128" y="72"/>
                </a:cubicBezTo>
                <a:cubicBezTo>
                  <a:pt x="128" y="63"/>
                  <a:pt x="124" y="55"/>
                  <a:pt x="118" y="48"/>
                </a:cubicBezTo>
                <a:cubicBezTo>
                  <a:pt x="121" y="47"/>
                  <a:pt x="124" y="47"/>
                  <a:pt x="127" y="47"/>
                </a:cubicBezTo>
                <a:close/>
                <a:moveTo>
                  <a:pt x="85" y="0"/>
                </a:moveTo>
                <a:cubicBezTo>
                  <a:pt x="96" y="0"/>
                  <a:pt x="105" y="9"/>
                  <a:pt x="105" y="20"/>
                </a:cubicBezTo>
                <a:cubicBezTo>
                  <a:pt x="105" y="32"/>
                  <a:pt x="96" y="40"/>
                  <a:pt x="85" y="40"/>
                </a:cubicBezTo>
                <a:cubicBezTo>
                  <a:pt x="74" y="40"/>
                  <a:pt x="65" y="32"/>
                  <a:pt x="65" y="20"/>
                </a:cubicBezTo>
                <a:cubicBezTo>
                  <a:pt x="65" y="9"/>
                  <a:pt x="74" y="0"/>
                  <a:pt x="85" y="0"/>
                </a:cubicBezTo>
                <a:close/>
                <a:moveTo>
                  <a:pt x="76" y="47"/>
                </a:moveTo>
                <a:cubicBezTo>
                  <a:pt x="62" y="47"/>
                  <a:pt x="50" y="58"/>
                  <a:pt x="50" y="72"/>
                </a:cubicBezTo>
                <a:cubicBezTo>
                  <a:pt x="50" y="124"/>
                  <a:pt x="50" y="124"/>
                  <a:pt x="50" y="124"/>
                </a:cubicBezTo>
                <a:cubicBezTo>
                  <a:pt x="50" y="129"/>
                  <a:pt x="55" y="133"/>
                  <a:pt x="60" y="133"/>
                </a:cubicBezTo>
                <a:cubicBezTo>
                  <a:pt x="64" y="133"/>
                  <a:pt x="64" y="133"/>
                  <a:pt x="64" y="133"/>
                </a:cubicBezTo>
                <a:cubicBezTo>
                  <a:pt x="73" y="233"/>
                  <a:pt x="73" y="233"/>
                  <a:pt x="73" y="233"/>
                </a:cubicBezTo>
                <a:cubicBezTo>
                  <a:pt x="96" y="233"/>
                  <a:pt x="96" y="233"/>
                  <a:pt x="96" y="233"/>
                </a:cubicBezTo>
                <a:cubicBezTo>
                  <a:pt x="106" y="133"/>
                  <a:pt x="106" y="133"/>
                  <a:pt x="106" y="133"/>
                </a:cubicBezTo>
                <a:cubicBezTo>
                  <a:pt x="110" y="133"/>
                  <a:pt x="110" y="133"/>
                  <a:pt x="110" y="133"/>
                </a:cubicBezTo>
                <a:cubicBezTo>
                  <a:pt x="115" y="133"/>
                  <a:pt x="119" y="129"/>
                  <a:pt x="119" y="124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119" y="58"/>
                  <a:pt x="108" y="47"/>
                  <a:pt x="94" y="47"/>
                </a:cubicBezTo>
                <a:cubicBezTo>
                  <a:pt x="76" y="47"/>
                  <a:pt x="76" y="47"/>
                  <a:pt x="76" y="47"/>
                </a:cubicBezTo>
                <a:close/>
                <a:moveTo>
                  <a:pt x="25" y="47"/>
                </a:moveTo>
                <a:cubicBezTo>
                  <a:pt x="43" y="47"/>
                  <a:pt x="43" y="47"/>
                  <a:pt x="43" y="47"/>
                </a:cubicBezTo>
                <a:cubicBezTo>
                  <a:pt x="46" y="47"/>
                  <a:pt x="49" y="47"/>
                  <a:pt x="52" y="48"/>
                </a:cubicBezTo>
                <a:cubicBezTo>
                  <a:pt x="46" y="55"/>
                  <a:pt x="42" y="63"/>
                  <a:pt x="42" y="72"/>
                </a:cubicBezTo>
                <a:cubicBezTo>
                  <a:pt x="42" y="124"/>
                  <a:pt x="42" y="124"/>
                  <a:pt x="42" y="124"/>
                </a:cubicBezTo>
                <a:cubicBezTo>
                  <a:pt x="42" y="132"/>
                  <a:pt x="47" y="139"/>
                  <a:pt x="54" y="141"/>
                </a:cubicBezTo>
                <a:cubicBezTo>
                  <a:pt x="45" y="233"/>
                  <a:pt x="45" y="233"/>
                  <a:pt x="45" y="233"/>
                </a:cubicBezTo>
                <a:cubicBezTo>
                  <a:pt x="23" y="233"/>
                  <a:pt x="23" y="233"/>
                  <a:pt x="23" y="233"/>
                </a:cubicBezTo>
                <a:cubicBezTo>
                  <a:pt x="13" y="133"/>
                  <a:pt x="13" y="133"/>
                  <a:pt x="13" y="133"/>
                </a:cubicBezTo>
                <a:cubicBezTo>
                  <a:pt x="9" y="133"/>
                  <a:pt x="9" y="133"/>
                  <a:pt x="9" y="133"/>
                </a:cubicBezTo>
                <a:cubicBezTo>
                  <a:pt x="4" y="133"/>
                  <a:pt x="0" y="129"/>
                  <a:pt x="0" y="124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58"/>
                  <a:pt x="11" y="47"/>
                  <a:pt x="25" y="4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5181599" y="2446505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4928680" y="2076854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4675761" y="2446505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/>
          <p:cNvSpPr txBox="1"/>
          <p:nvPr/>
        </p:nvSpPr>
        <p:spPr>
          <a:xfrm>
            <a:off x="5375329" y="3075932"/>
            <a:ext cx="14413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国外研究现状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90" y="4780785"/>
            <a:ext cx="3875051" cy="15428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239" y="5288254"/>
            <a:ext cx="4320095" cy="8157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260" y="2462750"/>
            <a:ext cx="3679389" cy="12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11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0" grpId="0"/>
      <p:bldP spid="91" grpId="0" animBg="1"/>
      <p:bldP spid="92" grpId="0"/>
      <p:bldP spid="94" grpId="0"/>
      <p:bldP spid="95" grpId="0"/>
      <p:bldP spid="96" grpId="0" animBg="1"/>
      <p:bldP spid="98" grpId="0"/>
      <p:bldP spid="99" grpId="0"/>
      <p:bldP spid="100" grpId="0" animBg="1"/>
      <p:bldP spid="102" grpId="0"/>
      <p:bldP spid="103" grpId="0"/>
      <p:bldP spid="104" grpId="0" animBg="1"/>
      <p:bldP spid="105" grpId="0" animBg="1"/>
      <p:bldP spid="106" grpId="0" animBg="1"/>
      <p:bldP spid="107" grpId="0" animBg="1"/>
      <p:bldP spid="1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 hidden="1"/>
          <p:cNvSpPr/>
          <p:nvPr/>
        </p:nvSpPr>
        <p:spPr>
          <a:xfrm>
            <a:off x="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国内研究现状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9" name="直接连接符 88"/>
          <p:cNvCxnSpPr/>
          <p:nvPr/>
        </p:nvCxnSpPr>
        <p:spPr>
          <a:xfrm>
            <a:off x="695325" y="1704862"/>
            <a:ext cx="376732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167956" y="1289289"/>
            <a:ext cx="299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谭杰  毛娜</a:t>
            </a:r>
          </a:p>
        </p:txBody>
      </p:sp>
      <p:sp>
        <p:nvSpPr>
          <p:cNvPr id="91" name="Freeform 5"/>
          <p:cNvSpPr>
            <a:spLocks noEditPoints="1"/>
          </p:cNvSpPr>
          <p:nvPr/>
        </p:nvSpPr>
        <p:spPr bwMode="auto">
          <a:xfrm>
            <a:off x="719006" y="1150507"/>
            <a:ext cx="374686" cy="521624"/>
          </a:xfrm>
          <a:custGeom>
            <a:avLst/>
            <a:gdLst>
              <a:gd name="T0" fmla="*/ 31 w 83"/>
              <a:gd name="T1" fmla="*/ 75 h 117"/>
              <a:gd name="T2" fmla="*/ 28 w 83"/>
              <a:gd name="T3" fmla="*/ 38 h 117"/>
              <a:gd name="T4" fmla="*/ 34 w 83"/>
              <a:gd name="T5" fmla="*/ 35 h 117"/>
              <a:gd name="T6" fmla="*/ 42 w 83"/>
              <a:gd name="T7" fmla="*/ 37 h 117"/>
              <a:gd name="T8" fmla="*/ 49 w 83"/>
              <a:gd name="T9" fmla="*/ 35 h 117"/>
              <a:gd name="T10" fmla="*/ 56 w 83"/>
              <a:gd name="T11" fmla="*/ 37 h 117"/>
              <a:gd name="T12" fmla="*/ 51 w 83"/>
              <a:gd name="T13" fmla="*/ 64 h 117"/>
              <a:gd name="T14" fmla="*/ 62 w 83"/>
              <a:gd name="T15" fmla="*/ 56 h 117"/>
              <a:gd name="T16" fmla="*/ 24 w 83"/>
              <a:gd name="T17" fmla="*/ 13 h 117"/>
              <a:gd name="T18" fmla="*/ 62 w 83"/>
              <a:gd name="T19" fmla="*/ 42 h 117"/>
              <a:gd name="T20" fmla="*/ 60 w 83"/>
              <a:gd name="T21" fmla="*/ 47 h 117"/>
              <a:gd name="T22" fmla="*/ 56 w 83"/>
              <a:gd name="T23" fmla="*/ 97 h 117"/>
              <a:gd name="T24" fmla="*/ 32 w 83"/>
              <a:gd name="T25" fmla="*/ 93 h 117"/>
              <a:gd name="T26" fmla="*/ 56 w 83"/>
              <a:gd name="T27" fmla="*/ 90 h 117"/>
              <a:gd name="T28" fmla="*/ 25 w 83"/>
              <a:gd name="T29" fmla="*/ 86 h 117"/>
              <a:gd name="T30" fmla="*/ 24 w 83"/>
              <a:gd name="T31" fmla="*/ 93 h 117"/>
              <a:gd name="T32" fmla="*/ 25 w 83"/>
              <a:gd name="T33" fmla="*/ 102 h 117"/>
              <a:gd name="T34" fmla="*/ 57 w 83"/>
              <a:gd name="T35" fmla="*/ 102 h 117"/>
              <a:gd name="T36" fmla="*/ 32 w 83"/>
              <a:gd name="T37" fmla="*/ 98 h 117"/>
              <a:gd name="T38" fmla="*/ 25 w 83"/>
              <a:gd name="T39" fmla="*/ 108 h 117"/>
              <a:gd name="T40" fmla="*/ 20 w 83"/>
              <a:gd name="T41" fmla="*/ 102 h 117"/>
              <a:gd name="T42" fmla="*/ 19 w 83"/>
              <a:gd name="T43" fmla="*/ 92 h 117"/>
              <a:gd name="T44" fmla="*/ 20 w 83"/>
              <a:gd name="T45" fmla="*/ 85 h 117"/>
              <a:gd name="T46" fmla="*/ 14 w 83"/>
              <a:gd name="T47" fmla="*/ 61 h 117"/>
              <a:gd name="T48" fmla="*/ 63 w 83"/>
              <a:gd name="T49" fmla="*/ 5 h 117"/>
              <a:gd name="T50" fmla="*/ 60 w 83"/>
              <a:gd name="T51" fmla="*/ 83 h 117"/>
              <a:gd name="T52" fmla="*/ 60 w 83"/>
              <a:gd name="T53" fmla="*/ 91 h 117"/>
              <a:gd name="T54" fmla="*/ 60 w 83"/>
              <a:gd name="T55" fmla="*/ 99 h 117"/>
              <a:gd name="T56" fmla="*/ 59 w 83"/>
              <a:gd name="T57" fmla="*/ 108 h 117"/>
              <a:gd name="T58" fmla="*/ 34 w 83"/>
              <a:gd name="T59" fmla="*/ 75 h 117"/>
              <a:gd name="T60" fmla="*/ 37 w 83"/>
              <a:gd name="T61" fmla="*/ 75 h 117"/>
              <a:gd name="T62" fmla="*/ 39 w 83"/>
              <a:gd name="T63" fmla="*/ 65 h 117"/>
              <a:gd name="T64" fmla="*/ 40 w 83"/>
              <a:gd name="T65" fmla="*/ 50 h 117"/>
              <a:gd name="T66" fmla="*/ 46 w 83"/>
              <a:gd name="T67" fmla="*/ 49 h 117"/>
              <a:gd name="T68" fmla="*/ 44 w 83"/>
              <a:gd name="T69" fmla="*/ 52 h 117"/>
              <a:gd name="T70" fmla="*/ 46 w 83"/>
              <a:gd name="T71" fmla="*/ 65 h 117"/>
              <a:gd name="T72" fmla="*/ 42 w 83"/>
              <a:gd name="T73" fmla="*/ 75 h 117"/>
              <a:gd name="T74" fmla="*/ 41 w 83"/>
              <a:gd name="T75" fmla="*/ 75 h 117"/>
              <a:gd name="T76" fmla="*/ 41 w 83"/>
              <a:gd name="T77" fmla="*/ 75 h 117"/>
              <a:gd name="T78" fmla="*/ 47 w 83"/>
              <a:gd name="T79" fmla="*/ 66 h 117"/>
              <a:gd name="T80" fmla="*/ 49 w 83"/>
              <a:gd name="T81" fmla="*/ 75 h 117"/>
              <a:gd name="T82" fmla="*/ 32 w 83"/>
              <a:gd name="T83" fmla="*/ 38 h 117"/>
              <a:gd name="T84" fmla="*/ 42 w 83"/>
              <a:gd name="T85" fmla="*/ 38 h 117"/>
              <a:gd name="T86" fmla="*/ 43 w 83"/>
              <a:gd name="T87" fmla="*/ 38 h 117"/>
              <a:gd name="T88" fmla="*/ 52 w 83"/>
              <a:gd name="T89" fmla="*/ 38 h 117"/>
              <a:gd name="T90" fmla="*/ 48 w 83"/>
              <a:gd name="T91" fmla="*/ 53 h 117"/>
              <a:gd name="T92" fmla="*/ 49 w 83"/>
              <a:gd name="T93" fmla="*/ 46 h 117"/>
              <a:gd name="T94" fmla="*/ 35 w 83"/>
              <a:gd name="T95" fmla="*/ 48 h 117"/>
              <a:gd name="T96" fmla="*/ 37 w 83"/>
              <a:gd name="T97" fmla="*/ 53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3" h="117">
                <a:moveTo>
                  <a:pt x="13" y="25"/>
                </a:moveTo>
                <a:cubicBezTo>
                  <a:pt x="10" y="38"/>
                  <a:pt x="15" y="47"/>
                  <a:pt x="21" y="56"/>
                </a:cubicBezTo>
                <a:cubicBezTo>
                  <a:pt x="25" y="62"/>
                  <a:pt x="29" y="68"/>
                  <a:pt x="31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69"/>
                  <a:pt x="31" y="69"/>
                  <a:pt x="31" y="69"/>
                </a:cubicBezTo>
                <a:cubicBezTo>
                  <a:pt x="31" y="67"/>
                  <a:pt x="32" y="66"/>
                  <a:pt x="33" y="64"/>
                </a:cubicBezTo>
                <a:cubicBezTo>
                  <a:pt x="34" y="64"/>
                  <a:pt x="35" y="63"/>
                  <a:pt x="36" y="63"/>
                </a:cubicBezTo>
                <a:cubicBezTo>
                  <a:pt x="28" y="38"/>
                  <a:pt x="28" y="38"/>
                  <a:pt x="28" y="38"/>
                </a:cubicBezTo>
                <a:cubicBezTo>
                  <a:pt x="27" y="37"/>
                  <a:pt x="27" y="37"/>
                  <a:pt x="27" y="37"/>
                </a:cubicBezTo>
                <a:cubicBezTo>
                  <a:pt x="28" y="37"/>
                  <a:pt x="28" y="37"/>
                  <a:pt x="28" y="37"/>
                </a:cubicBezTo>
                <a:cubicBezTo>
                  <a:pt x="30" y="37"/>
                  <a:pt x="31" y="37"/>
                  <a:pt x="32" y="37"/>
                </a:cubicBezTo>
                <a:cubicBezTo>
                  <a:pt x="33" y="37"/>
                  <a:pt x="34" y="36"/>
                  <a:pt x="34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6" y="36"/>
                  <a:pt x="37" y="36"/>
                  <a:pt x="38" y="36"/>
                </a:cubicBezTo>
                <a:cubicBezTo>
                  <a:pt x="39" y="37"/>
                  <a:pt x="41" y="37"/>
                  <a:pt x="42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4" y="37"/>
                  <a:pt x="45" y="37"/>
                  <a:pt x="46" y="36"/>
                </a:cubicBezTo>
                <a:cubicBezTo>
                  <a:pt x="47" y="36"/>
                  <a:pt x="48" y="36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6"/>
                  <a:pt x="51" y="37"/>
                  <a:pt x="52" y="37"/>
                </a:cubicBezTo>
                <a:cubicBezTo>
                  <a:pt x="54" y="37"/>
                  <a:pt x="55" y="37"/>
                  <a:pt x="56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8"/>
                  <a:pt x="57" y="38"/>
                  <a:pt x="57" y="38"/>
                </a:cubicBezTo>
                <a:cubicBezTo>
                  <a:pt x="48" y="63"/>
                  <a:pt x="48" y="63"/>
                  <a:pt x="48" y="63"/>
                </a:cubicBezTo>
                <a:cubicBezTo>
                  <a:pt x="49" y="63"/>
                  <a:pt x="50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2" y="66"/>
                  <a:pt x="53" y="67"/>
                  <a:pt x="53" y="69"/>
                </a:cubicBezTo>
                <a:cubicBezTo>
                  <a:pt x="53" y="74"/>
                  <a:pt x="53" y="74"/>
                  <a:pt x="53" y="74"/>
                </a:cubicBezTo>
                <a:cubicBezTo>
                  <a:pt x="54" y="68"/>
                  <a:pt x="58" y="62"/>
                  <a:pt x="62" y="56"/>
                </a:cubicBezTo>
                <a:cubicBezTo>
                  <a:pt x="67" y="47"/>
                  <a:pt x="73" y="38"/>
                  <a:pt x="70" y="25"/>
                </a:cubicBezTo>
                <a:cubicBezTo>
                  <a:pt x="68" y="20"/>
                  <a:pt x="64" y="16"/>
                  <a:pt x="59" y="13"/>
                </a:cubicBezTo>
                <a:cubicBezTo>
                  <a:pt x="54" y="11"/>
                  <a:pt x="48" y="9"/>
                  <a:pt x="41" y="9"/>
                </a:cubicBezTo>
                <a:cubicBezTo>
                  <a:pt x="35" y="9"/>
                  <a:pt x="29" y="11"/>
                  <a:pt x="24" y="13"/>
                </a:cubicBezTo>
                <a:cubicBezTo>
                  <a:pt x="18" y="16"/>
                  <a:pt x="15" y="20"/>
                  <a:pt x="13" y="25"/>
                </a:cubicBezTo>
                <a:close/>
                <a:moveTo>
                  <a:pt x="65" y="24"/>
                </a:moveTo>
                <a:cubicBezTo>
                  <a:pt x="69" y="30"/>
                  <a:pt x="69" y="38"/>
                  <a:pt x="65" y="44"/>
                </a:cubicBezTo>
                <a:cubicBezTo>
                  <a:pt x="62" y="42"/>
                  <a:pt x="62" y="42"/>
                  <a:pt x="62" y="42"/>
                </a:cubicBezTo>
                <a:cubicBezTo>
                  <a:pt x="64" y="37"/>
                  <a:pt x="65" y="31"/>
                  <a:pt x="65" y="24"/>
                </a:cubicBezTo>
                <a:close/>
                <a:moveTo>
                  <a:pt x="62" y="48"/>
                </a:moveTo>
                <a:cubicBezTo>
                  <a:pt x="61" y="50"/>
                  <a:pt x="59" y="51"/>
                  <a:pt x="57" y="52"/>
                </a:cubicBezTo>
                <a:cubicBezTo>
                  <a:pt x="58" y="50"/>
                  <a:pt x="59" y="48"/>
                  <a:pt x="60" y="47"/>
                </a:cubicBezTo>
                <a:cubicBezTo>
                  <a:pt x="62" y="48"/>
                  <a:pt x="62" y="48"/>
                  <a:pt x="62" y="48"/>
                </a:cubicBezTo>
                <a:close/>
                <a:moveTo>
                  <a:pt x="32" y="98"/>
                </a:moveTo>
                <a:cubicBezTo>
                  <a:pt x="37" y="99"/>
                  <a:pt x="41" y="99"/>
                  <a:pt x="45" y="99"/>
                </a:cubicBezTo>
                <a:cubicBezTo>
                  <a:pt x="49" y="98"/>
                  <a:pt x="52" y="98"/>
                  <a:pt x="56" y="97"/>
                </a:cubicBezTo>
                <a:cubicBezTo>
                  <a:pt x="58" y="95"/>
                  <a:pt x="58" y="95"/>
                  <a:pt x="58" y="95"/>
                </a:cubicBezTo>
                <a:cubicBezTo>
                  <a:pt x="57" y="93"/>
                  <a:pt x="57" y="93"/>
                  <a:pt x="57" y="93"/>
                </a:cubicBezTo>
                <a:cubicBezTo>
                  <a:pt x="53" y="93"/>
                  <a:pt x="49" y="94"/>
                  <a:pt x="45" y="94"/>
                </a:cubicBezTo>
                <a:cubicBezTo>
                  <a:pt x="40" y="94"/>
                  <a:pt x="36" y="94"/>
                  <a:pt x="32" y="93"/>
                </a:cubicBezTo>
                <a:cubicBezTo>
                  <a:pt x="32" y="90"/>
                  <a:pt x="32" y="90"/>
                  <a:pt x="32" y="90"/>
                </a:cubicBezTo>
                <a:cubicBezTo>
                  <a:pt x="37" y="91"/>
                  <a:pt x="41" y="91"/>
                  <a:pt x="45" y="91"/>
                </a:cubicBezTo>
                <a:cubicBezTo>
                  <a:pt x="48" y="91"/>
                  <a:pt x="52" y="91"/>
                  <a:pt x="56" y="90"/>
                </a:cubicBezTo>
                <a:cubicBezTo>
                  <a:pt x="56" y="90"/>
                  <a:pt x="56" y="90"/>
                  <a:pt x="56" y="90"/>
                </a:cubicBezTo>
                <a:cubicBezTo>
                  <a:pt x="58" y="87"/>
                  <a:pt x="58" y="87"/>
                  <a:pt x="58" y="87"/>
                </a:cubicBezTo>
                <a:cubicBezTo>
                  <a:pt x="57" y="85"/>
                  <a:pt x="57" y="85"/>
                  <a:pt x="57" y="85"/>
                </a:cubicBezTo>
                <a:cubicBezTo>
                  <a:pt x="26" y="85"/>
                  <a:pt x="26" y="85"/>
                  <a:pt x="26" y="85"/>
                </a:cubicBezTo>
                <a:cubicBezTo>
                  <a:pt x="25" y="86"/>
                  <a:pt x="25" y="86"/>
                  <a:pt x="25" y="86"/>
                </a:cubicBezTo>
                <a:cubicBezTo>
                  <a:pt x="27" y="89"/>
                  <a:pt x="27" y="89"/>
                  <a:pt x="27" y="89"/>
                </a:cubicBezTo>
                <a:cubicBezTo>
                  <a:pt x="28" y="90"/>
                  <a:pt x="28" y="90"/>
                  <a:pt x="28" y="90"/>
                </a:cubicBezTo>
                <a:cubicBezTo>
                  <a:pt x="27" y="92"/>
                  <a:pt x="27" y="92"/>
                  <a:pt x="27" y="92"/>
                </a:cubicBezTo>
                <a:cubicBezTo>
                  <a:pt x="24" y="93"/>
                  <a:pt x="24" y="93"/>
                  <a:pt x="24" y="93"/>
                </a:cubicBezTo>
                <a:cubicBezTo>
                  <a:pt x="27" y="97"/>
                  <a:pt x="27" y="97"/>
                  <a:pt x="27" y="97"/>
                </a:cubicBezTo>
                <a:cubicBezTo>
                  <a:pt x="28" y="98"/>
                  <a:pt x="28" y="98"/>
                  <a:pt x="28" y="98"/>
                </a:cubicBezTo>
                <a:cubicBezTo>
                  <a:pt x="27" y="99"/>
                  <a:pt x="27" y="99"/>
                  <a:pt x="27" y="99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31" y="107"/>
                  <a:pt x="36" y="109"/>
                  <a:pt x="41" y="108"/>
                </a:cubicBezTo>
                <a:cubicBezTo>
                  <a:pt x="46" y="108"/>
                  <a:pt x="51" y="107"/>
                  <a:pt x="56" y="105"/>
                </a:cubicBezTo>
                <a:cubicBezTo>
                  <a:pt x="57" y="102"/>
                  <a:pt x="57" y="102"/>
                  <a:pt x="57" y="102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2" y="101"/>
                  <a:pt x="49" y="101"/>
                  <a:pt x="45" y="101"/>
                </a:cubicBezTo>
                <a:cubicBezTo>
                  <a:pt x="40" y="102"/>
                  <a:pt x="36" y="101"/>
                  <a:pt x="32" y="101"/>
                </a:cubicBezTo>
                <a:cubicBezTo>
                  <a:pt x="32" y="98"/>
                  <a:pt x="32" y="98"/>
                  <a:pt x="32" y="98"/>
                </a:cubicBezTo>
                <a:close/>
                <a:moveTo>
                  <a:pt x="50" y="111"/>
                </a:moveTo>
                <a:cubicBezTo>
                  <a:pt x="49" y="115"/>
                  <a:pt x="45" y="117"/>
                  <a:pt x="41" y="117"/>
                </a:cubicBezTo>
                <a:cubicBezTo>
                  <a:pt x="37" y="117"/>
                  <a:pt x="33" y="115"/>
                  <a:pt x="32" y="111"/>
                </a:cubicBezTo>
                <a:cubicBezTo>
                  <a:pt x="30" y="111"/>
                  <a:pt x="27" y="110"/>
                  <a:pt x="25" y="108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20" y="102"/>
                  <a:pt x="20" y="102"/>
                  <a:pt x="20" y="102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23" y="98"/>
                  <a:pt x="23" y="98"/>
                  <a:pt x="23" y="98"/>
                </a:cubicBezTo>
                <a:cubicBezTo>
                  <a:pt x="20" y="94"/>
                  <a:pt x="20" y="94"/>
                  <a:pt x="20" y="94"/>
                </a:cubicBezTo>
                <a:cubicBezTo>
                  <a:pt x="19" y="92"/>
                  <a:pt x="19" y="92"/>
                  <a:pt x="19" y="92"/>
                </a:cubicBezTo>
                <a:cubicBezTo>
                  <a:pt x="21" y="91"/>
                  <a:pt x="21" y="91"/>
                  <a:pt x="21" y="91"/>
                </a:cubicBezTo>
                <a:cubicBezTo>
                  <a:pt x="23" y="90"/>
                  <a:pt x="23" y="90"/>
                  <a:pt x="23" y="90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5"/>
                  <a:pt x="20" y="85"/>
                  <a:pt x="20" y="85"/>
                </a:cubicBezTo>
                <a:cubicBezTo>
                  <a:pt x="21" y="84"/>
                  <a:pt x="21" y="84"/>
                  <a:pt x="21" y="84"/>
                </a:cubicBezTo>
                <a:cubicBezTo>
                  <a:pt x="23" y="83"/>
                  <a:pt x="23" y="83"/>
                  <a:pt x="23" y="83"/>
                </a:cubicBezTo>
                <a:cubicBezTo>
                  <a:pt x="23" y="80"/>
                  <a:pt x="23" y="80"/>
                  <a:pt x="23" y="80"/>
                </a:cubicBezTo>
                <a:cubicBezTo>
                  <a:pt x="21" y="73"/>
                  <a:pt x="17" y="67"/>
                  <a:pt x="14" y="61"/>
                </a:cubicBezTo>
                <a:cubicBezTo>
                  <a:pt x="7" y="50"/>
                  <a:pt x="0" y="40"/>
                  <a:pt x="4" y="23"/>
                </a:cubicBezTo>
                <a:cubicBezTo>
                  <a:pt x="7" y="15"/>
                  <a:pt x="12" y="9"/>
                  <a:pt x="20" y="5"/>
                </a:cubicBezTo>
                <a:cubicBezTo>
                  <a:pt x="26" y="2"/>
                  <a:pt x="34" y="0"/>
                  <a:pt x="41" y="0"/>
                </a:cubicBezTo>
                <a:cubicBezTo>
                  <a:pt x="49" y="0"/>
                  <a:pt x="57" y="2"/>
                  <a:pt x="63" y="5"/>
                </a:cubicBezTo>
                <a:cubicBezTo>
                  <a:pt x="71" y="9"/>
                  <a:pt x="76" y="15"/>
                  <a:pt x="79" y="23"/>
                </a:cubicBezTo>
                <a:cubicBezTo>
                  <a:pt x="83" y="40"/>
                  <a:pt x="76" y="50"/>
                  <a:pt x="69" y="61"/>
                </a:cubicBezTo>
                <a:cubicBezTo>
                  <a:pt x="66" y="67"/>
                  <a:pt x="62" y="73"/>
                  <a:pt x="60" y="80"/>
                </a:cubicBezTo>
                <a:cubicBezTo>
                  <a:pt x="60" y="83"/>
                  <a:pt x="60" y="83"/>
                  <a:pt x="60" y="83"/>
                </a:cubicBezTo>
                <a:cubicBezTo>
                  <a:pt x="62" y="86"/>
                  <a:pt x="62" y="86"/>
                  <a:pt x="62" y="86"/>
                </a:cubicBezTo>
                <a:cubicBezTo>
                  <a:pt x="62" y="87"/>
                  <a:pt x="62" y="87"/>
                  <a:pt x="62" y="87"/>
                </a:cubicBezTo>
                <a:cubicBezTo>
                  <a:pt x="62" y="88"/>
                  <a:pt x="62" y="88"/>
                  <a:pt x="62" y="88"/>
                </a:cubicBezTo>
                <a:cubicBezTo>
                  <a:pt x="60" y="91"/>
                  <a:pt x="60" y="91"/>
                  <a:pt x="60" y="91"/>
                </a:cubicBezTo>
                <a:cubicBezTo>
                  <a:pt x="62" y="93"/>
                  <a:pt x="62" y="93"/>
                  <a:pt x="62" y="93"/>
                </a:cubicBezTo>
                <a:cubicBezTo>
                  <a:pt x="63" y="94"/>
                  <a:pt x="63" y="94"/>
                  <a:pt x="63" y="94"/>
                </a:cubicBezTo>
                <a:cubicBezTo>
                  <a:pt x="62" y="95"/>
                  <a:pt x="62" y="95"/>
                  <a:pt x="62" y="95"/>
                </a:cubicBezTo>
                <a:cubicBezTo>
                  <a:pt x="60" y="99"/>
                  <a:pt x="60" y="99"/>
                  <a:pt x="60" y="99"/>
                </a:cubicBezTo>
                <a:cubicBezTo>
                  <a:pt x="61" y="101"/>
                  <a:pt x="61" y="101"/>
                  <a:pt x="61" y="101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61" y="103"/>
                  <a:pt x="61" y="103"/>
                  <a:pt x="61" y="103"/>
                </a:cubicBezTo>
                <a:cubicBezTo>
                  <a:pt x="59" y="108"/>
                  <a:pt x="59" y="108"/>
                  <a:pt x="59" y="108"/>
                </a:cubicBezTo>
                <a:cubicBezTo>
                  <a:pt x="59" y="108"/>
                  <a:pt x="59" y="108"/>
                  <a:pt x="59" y="108"/>
                </a:cubicBezTo>
                <a:cubicBezTo>
                  <a:pt x="58" y="108"/>
                  <a:pt x="58" y="108"/>
                  <a:pt x="58" y="108"/>
                </a:cubicBezTo>
                <a:cubicBezTo>
                  <a:pt x="56" y="110"/>
                  <a:pt x="53" y="111"/>
                  <a:pt x="50" y="111"/>
                </a:cubicBezTo>
                <a:close/>
                <a:moveTo>
                  <a:pt x="34" y="75"/>
                </a:moveTo>
                <a:cubicBezTo>
                  <a:pt x="34" y="69"/>
                  <a:pt x="34" y="69"/>
                  <a:pt x="34" y="69"/>
                </a:cubicBezTo>
                <a:cubicBezTo>
                  <a:pt x="34" y="68"/>
                  <a:pt x="35" y="67"/>
                  <a:pt x="35" y="67"/>
                </a:cubicBezTo>
                <a:cubicBezTo>
                  <a:pt x="36" y="66"/>
                  <a:pt x="36" y="66"/>
                  <a:pt x="37" y="66"/>
                </a:cubicBezTo>
                <a:cubicBezTo>
                  <a:pt x="37" y="75"/>
                  <a:pt x="37" y="75"/>
                  <a:pt x="37" y="75"/>
                </a:cubicBezTo>
                <a:cubicBezTo>
                  <a:pt x="34" y="75"/>
                  <a:pt x="34" y="75"/>
                  <a:pt x="34" y="75"/>
                </a:cubicBezTo>
                <a:close/>
                <a:moveTo>
                  <a:pt x="38" y="75"/>
                </a:moveTo>
                <a:cubicBezTo>
                  <a:pt x="38" y="65"/>
                  <a:pt x="38" y="65"/>
                  <a:pt x="38" y="65"/>
                </a:cubicBezTo>
                <a:cubicBezTo>
                  <a:pt x="39" y="65"/>
                  <a:pt x="39" y="65"/>
                  <a:pt x="39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40" y="64"/>
                  <a:pt x="40" y="64"/>
                  <a:pt x="40" y="64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0"/>
                  <a:pt x="40" y="50"/>
                  <a:pt x="40" y="50"/>
                </a:cubicBezTo>
                <a:cubicBezTo>
                  <a:pt x="39" y="50"/>
                  <a:pt x="39" y="50"/>
                  <a:pt x="39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49"/>
                  <a:pt x="38" y="49"/>
                  <a:pt x="38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4" y="50"/>
                  <a:pt x="44" y="50"/>
                  <a:pt x="44" y="50"/>
                </a:cubicBezTo>
                <a:cubicBezTo>
                  <a:pt x="44" y="52"/>
                  <a:pt x="44" y="52"/>
                  <a:pt x="44" y="52"/>
                </a:cubicBezTo>
                <a:cubicBezTo>
                  <a:pt x="44" y="64"/>
                  <a:pt x="44" y="64"/>
                  <a:pt x="44" y="64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65"/>
                  <a:pt x="46" y="65"/>
                  <a:pt x="46" y="65"/>
                </a:cubicBezTo>
                <a:cubicBezTo>
                  <a:pt x="46" y="65"/>
                  <a:pt x="46" y="65"/>
                  <a:pt x="46" y="65"/>
                </a:cubicBezTo>
                <a:cubicBezTo>
                  <a:pt x="46" y="75"/>
                  <a:pt x="46" y="75"/>
                  <a:pt x="46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38" y="75"/>
                  <a:pt x="38" y="75"/>
                  <a:pt x="38" y="75"/>
                </a:cubicBezTo>
                <a:close/>
                <a:moveTo>
                  <a:pt x="47" y="75"/>
                </a:moveTo>
                <a:cubicBezTo>
                  <a:pt x="47" y="66"/>
                  <a:pt x="47" y="66"/>
                  <a:pt x="47" y="66"/>
                </a:cubicBezTo>
                <a:cubicBezTo>
                  <a:pt x="48" y="66"/>
                  <a:pt x="48" y="66"/>
                  <a:pt x="48" y="67"/>
                </a:cubicBezTo>
                <a:cubicBezTo>
                  <a:pt x="48" y="67"/>
                  <a:pt x="48" y="67"/>
                  <a:pt x="48" y="67"/>
                </a:cubicBezTo>
                <a:cubicBezTo>
                  <a:pt x="49" y="67"/>
                  <a:pt x="49" y="68"/>
                  <a:pt x="49" y="69"/>
                </a:cubicBezTo>
                <a:cubicBezTo>
                  <a:pt x="49" y="75"/>
                  <a:pt x="49" y="75"/>
                  <a:pt x="49" y="75"/>
                </a:cubicBezTo>
                <a:cubicBezTo>
                  <a:pt x="47" y="75"/>
                  <a:pt x="47" y="75"/>
                  <a:pt x="47" y="75"/>
                </a:cubicBezTo>
                <a:close/>
                <a:moveTo>
                  <a:pt x="37" y="60"/>
                </a:moveTo>
                <a:cubicBezTo>
                  <a:pt x="29" y="39"/>
                  <a:pt x="29" y="39"/>
                  <a:pt x="29" y="39"/>
                </a:cubicBezTo>
                <a:cubicBezTo>
                  <a:pt x="30" y="39"/>
                  <a:pt x="31" y="38"/>
                  <a:pt x="32" y="38"/>
                </a:cubicBezTo>
                <a:cubicBezTo>
                  <a:pt x="33" y="38"/>
                  <a:pt x="34" y="37"/>
                  <a:pt x="35" y="37"/>
                </a:cubicBezTo>
                <a:cubicBezTo>
                  <a:pt x="36" y="37"/>
                  <a:pt x="37" y="37"/>
                  <a:pt x="38" y="38"/>
                </a:cubicBezTo>
                <a:cubicBezTo>
                  <a:pt x="39" y="38"/>
                  <a:pt x="41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3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44" y="38"/>
                  <a:pt x="45" y="38"/>
                  <a:pt x="46" y="38"/>
                </a:cubicBezTo>
                <a:cubicBezTo>
                  <a:pt x="47" y="37"/>
                  <a:pt x="48" y="37"/>
                  <a:pt x="49" y="37"/>
                </a:cubicBezTo>
                <a:cubicBezTo>
                  <a:pt x="50" y="37"/>
                  <a:pt x="51" y="38"/>
                  <a:pt x="52" y="38"/>
                </a:cubicBezTo>
                <a:cubicBezTo>
                  <a:pt x="53" y="38"/>
                  <a:pt x="54" y="39"/>
                  <a:pt x="55" y="39"/>
                </a:cubicBezTo>
                <a:cubicBezTo>
                  <a:pt x="47" y="60"/>
                  <a:pt x="47" y="60"/>
                  <a:pt x="47" y="60"/>
                </a:cubicBezTo>
                <a:cubicBezTo>
                  <a:pt x="47" y="53"/>
                  <a:pt x="47" y="53"/>
                  <a:pt x="47" y="53"/>
                </a:cubicBezTo>
                <a:cubicBezTo>
                  <a:pt x="48" y="53"/>
                  <a:pt x="48" y="53"/>
                  <a:pt x="48" y="53"/>
                </a:cubicBezTo>
                <a:cubicBezTo>
                  <a:pt x="49" y="53"/>
                  <a:pt x="49" y="53"/>
                  <a:pt x="49" y="53"/>
                </a:cubicBezTo>
                <a:cubicBezTo>
                  <a:pt x="49" y="52"/>
                  <a:pt x="49" y="52"/>
                  <a:pt x="49" y="52"/>
                </a:cubicBezTo>
                <a:cubicBezTo>
                  <a:pt x="49" y="48"/>
                  <a:pt x="49" y="48"/>
                  <a:pt x="49" y="48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8"/>
                  <a:pt x="35" y="48"/>
                  <a:pt x="35" y="48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3"/>
                  <a:pt x="35" y="53"/>
                  <a:pt x="35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37" y="53"/>
                  <a:pt x="37" y="53"/>
                  <a:pt x="37" y="53"/>
                </a:cubicBezTo>
                <a:lnTo>
                  <a:pt x="37" y="6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695325" y="1715590"/>
            <a:ext cx="3944494" cy="179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公开了一种面向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应用的复杂事件处理系统及方法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所述系统包括外部实体环境、传感器、事件产生器、复杂事件处理引擎和制动事件管理模块</a:t>
            </a:r>
          </a:p>
        </p:txBody>
      </p:sp>
      <p:cxnSp>
        <p:nvCxnSpPr>
          <p:cNvPr id="93" name="直接连接符 92"/>
          <p:cNvCxnSpPr/>
          <p:nvPr/>
        </p:nvCxnSpPr>
        <p:spPr>
          <a:xfrm>
            <a:off x="7532321" y="1694059"/>
            <a:ext cx="376732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8004952" y="1278486"/>
            <a:ext cx="2999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陈皓  李瑜  虎嵩林  梁英</a:t>
            </a:r>
          </a:p>
          <a:p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7532321" y="1704787"/>
            <a:ext cx="3944494" cy="179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分析现有并行技术的基础上</a:t>
            </a:r>
            <a:r>
              <a:rPr lang="en-US" altLang="zh-CN" dirty="0"/>
              <a:t>,</a:t>
            </a:r>
            <a:r>
              <a:rPr lang="zh-CN" altLang="en-US" dirty="0"/>
              <a:t>设计了</a:t>
            </a:r>
            <a:r>
              <a:rPr lang="en-US" altLang="zh-CN" dirty="0"/>
              <a:t>14</a:t>
            </a:r>
            <a:r>
              <a:rPr lang="zh-CN" altLang="en-US" dirty="0"/>
              <a:t>种复杂事件处理操作符</a:t>
            </a:r>
            <a:r>
              <a:rPr lang="en-US" altLang="zh-CN" dirty="0"/>
              <a:t>,</a:t>
            </a:r>
            <a:r>
              <a:rPr lang="zh-CN" altLang="en-US" dirty="0"/>
              <a:t>提出了以操作符为单位并行 的复杂事件处理系统框架</a:t>
            </a:r>
            <a:r>
              <a:rPr lang="en-US" altLang="zh-CN" dirty="0"/>
              <a:t>,</a:t>
            </a:r>
            <a:r>
              <a:rPr lang="zh-CN" altLang="en-US" dirty="0"/>
              <a:t>给出了基于操作符的事件流负载分流方法</a:t>
            </a:r>
          </a:p>
        </p:txBody>
      </p:sp>
      <p:sp>
        <p:nvSpPr>
          <p:cNvPr id="96" name="Freeform 9"/>
          <p:cNvSpPr>
            <a:spLocks noEditPoints="1"/>
          </p:cNvSpPr>
          <p:nvPr/>
        </p:nvSpPr>
        <p:spPr bwMode="auto">
          <a:xfrm>
            <a:off x="7554538" y="1239050"/>
            <a:ext cx="378200" cy="379634"/>
          </a:xfrm>
          <a:custGeom>
            <a:avLst/>
            <a:gdLst>
              <a:gd name="T0" fmla="*/ 17 w 109"/>
              <a:gd name="T1" fmla="*/ 0 h 109"/>
              <a:gd name="T2" fmla="*/ 93 w 109"/>
              <a:gd name="T3" fmla="*/ 0 h 109"/>
              <a:gd name="T4" fmla="*/ 109 w 109"/>
              <a:gd name="T5" fmla="*/ 17 h 109"/>
              <a:gd name="T6" fmla="*/ 109 w 109"/>
              <a:gd name="T7" fmla="*/ 93 h 109"/>
              <a:gd name="T8" fmla="*/ 93 w 109"/>
              <a:gd name="T9" fmla="*/ 109 h 109"/>
              <a:gd name="T10" fmla="*/ 17 w 109"/>
              <a:gd name="T11" fmla="*/ 109 h 109"/>
              <a:gd name="T12" fmla="*/ 0 w 109"/>
              <a:gd name="T13" fmla="*/ 93 h 109"/>
              <a:gd name="T14" fmla="*/ 0 w 109"/>
              <a:gd name="T15" fmla="*/ 17 h 109"/>
              <a:gd name="T16" fmla="*/ 17 w 109"/>
              <a:gd name="T17" fmla="*/ 0 h 109"/>
              <a:gd name="T18" fmla="*/ 33 w 109"/>
              <a:gd name="T19" fmla="*/ 69 h 109"/>
              <a:gd name="T20" fmla="*/ 22 w 109"/>
              <a:gd name="T21" fmla="*/ 80 h 109"/>
              <a:gd name="T22" fmla="*/ 33 w 109"/>
              <a:gd name="T23" fmla="*/ 90 h 109"/>
              <a:gd name="T24" fmla="*/ 43 w 109"/>
              <a:gd name="T25" fmla="*/ 80 h 109"/>
              <a:gd name="T26" fmla="*/ 33 w 109"/>
              <a:gd name="T27" fmla="*/ 69 h 109"/>
              <a:gd name="T28" fmla="*/ 27 w 109"/>
              <a:gd name="T29" fmla="*/ 19 h 109"/>
              <a:gd name="T30" fmla="*/ 27 w 109"/>
              <a:gd name="T31" fmla="*/ 30 h 109"/>
              <a:gd name="T32" fmla="*/ 33 w 109"/>
              <a:gd name="T33" fmla="*/ 30 h 109"/>
              <a:gd name="T34" fmla="*/ 64 w 109"/>
              <a:gd name="T35" fmla="*/ 43 h 109"/>
              <a:gd name="T36" fmla="*/ 80 w 109"/>
              <a:gd name="T37" fmla="*/ 77 h 109"/>
              <a:gd name="T38" fmla="*/ 81 w 109"/>
              <a:gd name="T39" fmla="*/ 86 h 109"/>
              <a:gd name="T40" fmla="*/ 92 w 109"/>
              <a:gd name="T41" fmla="*/ 86 h 109"/>
              <a:gd name="T42" fmla="*/ 92 w 109"/>
              <a:gd name="T43" fmla="*/ 76 h 109"/>
              <a:gd name="T44" fmla="*/ 72 w 109"/>
              <a:gd name="T45" fmla="*/ 35 h 109"/>
              <a:gd name="T46" fmla="*/ 34 w 109"/>
              <a:gd name="T47" fmla="*/ 18 h 109"/>
              <a:gd name="T48" fmla="*/ 27 w 109"/>
              <a:gd name="T49" fmla="*/ 19 h 109"/>
              <a:gd name="T50" fmla="*/ 27 w 109"/>
              <a:gd name="T51" fmla="*/ 42 h 109"/>
              <a:gd name="T52" fmla="*/ 27 w 109"/>
              <a:gd name="T53" fmla="*/ 54 h 109"/>
              <a:gd name="T54" fmla="*/ 32 w 109"/>
              <a:gd name="T55" fmla="*/ 54 h 109"/>
              <a:gd name="T56" fmla="*/ 50 w 109"/>
              <a:gd name="T57" fmla="*/ 62 h 109"/>
              <a:gd name="T58" fmla="*/ 57 w 109"/>
              <a:gd name="T59" fmla="*/ 80 h 109"/>
              <a:gd name="T60" fmla="*/ 57 w 109"/>
              <a:gd name="T61" fmla="*/ 86 h 109"/>
              <a:gd name="T62" fmla="*/ 68 w 109"/>
              <a:gd name="T63" fmla="*/ 86 h 109"/>
              <a:gd name="T64" fmla="*/ 68 w 109"/>
              <a:gd name="T65" fmla="*/ 80 h 109"/>
              <a:gd name="T66" fmla="*/ 59 w 109"/>
              <a:gd name="T67" fmla="*/ 55 h 109"/>
              <a:gd name="T68" fmla="*/ 33 w 109"/>
              <a:gd name="T69" fmla="*/ 43 h 109"/>
              <a:gd name="T70" fmla="*/ 27 w 109"/>
              <a:gd name="T71" fmla="*/ 42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9" h="109">
                <a:moveTo>
                  <a:pt x="17" y="0"/>
                </a:moveTo>
                <a:cubicBezTo>
                  <a:pt x="93" y="0"/>
                  <a:pt x="93" y="0"/>
                  <a:pt x="93" y="0"/>
                </a:cubicBezTo>
                <a:cubicBezTo>
                  <a:pt x="102" y="0"/>
                  <a:pt x="109" y="8"/>
                  <a:pt x="109" y="17"/>
                </a:cubicBezTo>
                <a:cubicBezTo>
                  <a:pt x="109" y="93"/>
                  <a:pt x="109" y="93"/>
                  <a:pt x="109" y="93"/>
                </a:cubicBezTo>
                <a:cubicBezTo>
                  <a:pt x="109" y="102"/>
                  <a:pt x="102" y="109"/>
                  <a:pt x="93" y="109"/>
                </a:cubicBezTo>
                <a:cubicBezTo>
                  <a:pt x="17" y="109"/>
                  <a:pt x="17" y="109"/>
                  <a:pt x="17" y="109"/>
                </a:cubicBezTo>
                <a:cubicBezTo>
                  <a:pt x="8" y="109"/>
                  <a:pt x="0" y="102"/>
                  <a:pt x="0" y="93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8"/>
                  <a:pt x="8" y="0"/>
                  <a:pt x="17" y="0"/>
                </a:cubicBezTo>
                <a:close/>
                <a:moveTo>
                  <a:pt x="33" y="69"/>
                </a:moveTo>
                <a:cubicBezTo>
                  <a:pt x="27" y="69"/>
                  <a:pt x="22" y="74"/>
                  <a:pt x="22" y="80"/>
                </a:cubicBezTo>
                <a:cubicBezTo>
                  <a:pt x="22" y="85"/>
                  <a:pt x="27" y="90"/>
                  <a:pt x="33" y="90"/>
                </a:cubicBezTo>
                <a:cubicBezTo>
                  <a:pt x="39" y="90"/>
                  <a:pt x="43" y="85"/>
                  <a:pt x="43" y="80"/>
                </a:cubicBezTo>
                <a:cubicBezTo>
                  <a:pt x="43" y="74"/>
                  <a:pt x="39" y="69"/>
                  <a:pt x="33" y="69"/>
                </a:cubicBezTo>
                <a:close/>
                <a:moveTo>
                  <a:pt x="27" y="19"/>
                </a:moveTo>
                <a:cubicBezTo>
                  <a:pt x="27" y="30"/>
                  <a:pt x="27" y="30"/>
                  <a:pt x="27" y="30"/>
                </a:cubicBezTo>
                <a:cubicBezTo>
                  <a:pt x="29" y="30"/>
                  <a:pt x="31" y="30"/>
                  <a:pt x="33" y="30"/>
                </a:cubicBezTo>
                <a:cubicBezTo>
                  <a:pt x="45" y="30"/>
                  <a:pt x="56" y="35"/>
                  <a:pt x="64" y="43"/>
                </a:cubicBezTo>
                <a:cubicBezTo>
                  <a:pt x="73" y="51"/>
                  <a:pt x="79" y="62"/>
                  <a:pt x="80" y="77"/>
                </a:cubicBezTo>
                <a:cubicBezTo>
                  <a:pt x="81" y="80"/>
                  <a:pt x="81" y="83"/>
                  <a:pt x="81" y="86"/>
                </a:cubicBezTo>
                <a:cubicBezTo>
                  <a:pt x="92" y="86"/>
                  <a:pt x="92" y="86"/>
                  <a:pt x="92" y="86"/>
                </a:cubicBezTo>
                <a:cubicBezTo>
                  <a:pt x="92" y="83"/>
                  <a:pt x="92" y="79"/>
                  <a:pt x="92" y="76"/>
                </a:cubicBezTo>
                <a:cubicBezTo>
                  <a:pt x="90" y="58"/>
                  <a:pt x="83" y="44"/>
                  <a:pt x="72" y="35"/>
                </a:cubicBezTo>
                <a:cubicBezTo>
                  <a:pt x="62" y="25"/>
                  <a:pt x="48" y="19"/>
                  <a:pt x="34" y="18"/>
                </a:cubicBezTo>
                <a:cubicBezTo>
                  <a:pt x="32" y="18"/>
                  <a:pt x="29" y="18"/>
                  <a:pt x="27" y="19"/>
                </a:cubicBezTo>
                <a:close/>
                <a:moveTo>
                  <a:pt x="27" y="42"/>
                </a:moveTo>
                <a:cubicBezTo>
                  <a:pt x="27" y="54"/>
                  <a:pt x="27" y="54"/>
                  <a:pt x="27" y="54"/>
                </a:cubicBezTo>
                <a:cubicBezTo>
                  <a:pt x="29" y="54"/>
                  <a:pt x="30" y="54"/>
                  <a:pt x="32" y="54"/>
                </a:cubicBezTo>
                <a:cubicBezTo>
                  <a:pt x="40" y="55"/>
                  <a:pt x="46" y="58"/>
                  <a:pt x="50" y="62"/>
                </a:cubicBezTo>
                <a:cubicBezTo>
                  <a:pt x="54" y="67"/>
                  <a:pt x="57" y="73"/>
                  <a:pt x="57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68" y="86"/>
                  <a:pt x="68" y="86"/>
                  <a:pt x="68" y="86"/>
                </a:cubicBezTo>
                <a:cubicBezTo>
                  <a:pt x="69" y="84"/>
                  <a:pt x="69" y="82"/>
                  <a:pt x="68" y="80"/>
                </a:cubicBezTo>
                <a:cubicBezTo>
                  <a:pt x="68" y="70"/>
                  <a:pt x="65" y="62"/>
                  <a:pt x="59" y="55"/>
                </a:cubicBezTo>
                <a:cubicBezTo>
                  <a:pt x="53" y="48"/>
                  <a:pt x="45" y="44"/>
                  <a:pt x="33" y="43"/>
                </a:cubicBezTo>
                <a:cubicBezTo>
                  <a:pt x="31" y="42"/>
                  <a:pt x="29" y="42"/>
                  <a:pt x="27" y="42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97" name="直接连接符 96"/>
          <p:cNvCxnSpPr/>
          <p:nvPr/>
        </p:nvCxnSpPr>
        <p:spPr>
          <a:xfrm>
            <a:off x="695325" y="5196283"/>
            <a:ext cx="376732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1167956" y="4780785"/>
            <a:ext cx="299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魏永超  陈立军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695325" y="5177645"/>
            <a:ext cx="3944494" cy="75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设计并实现了基于数据流处理系统</a:t>
            </a:r>
            <a:r>
              <a:rPr lang="en-US" altLang="zh-CN" dirty="0"/>
              <a:t>Argus</a:t>
            </a:r>
            <a:r>
              <a:rPr lang="zh-CN" altLang="en-US" dirty="0"/>
              <a:t>的复杂事件处理系统</a:t>
            </a:r>
            <a:r>
              <a:rPr lang="en-US" altLang="zh-CN" dirty="0"/>
              <a:t>Eagle.</a:t>
            </a:r>
            <a:endParaRPr lang="zh-CN" altLang="en-US" dirty="0"/>
          </a:p>
        </p:txBody>
      </p:sp>
      <p:sp>
        <p:nvSpPr>
          <p:cNvPr id="100" name="Freeform 13"/>
          <p:cNvSpPr>
            <a:spLocks noEditPoints="1"/>
          </p:cNvSpPr>
          <p:nvPr/>
        </p:nvSpPr>
        <p:spPr bwMode="auto">
          <a:xfrm>
            <a:off x="741962" y="4726163"/>
            <a:ext cx="331506" cy="41187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01" name="直接连接符 100"/>
          <p:cNvCxnSpPr/>
          <p:nvPr/>
        </p:nvCxnSpPr>
        <p:spPr>
          <a:xfrm>
            <a:off x="7532321" y="5196283"/>
            <a:ext cx="3767328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8004951" y="4780785"/>
            <a:ext cx="3294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谷峪 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胡小龙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李传文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7532321" y="5177645"/>
            <a:ext cx="3944494" cy="75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457200">
              <a:lnSpc>
                <a:spcPct val="125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设计并实现了一个面向无线射频识别应用的复杂事件处理系统</a:t>
            </a:r>
            <a:r>
              <a:rPr lang="en-US" altLang="zh-CN" dirty="0" err="1"/>
              <a:t>REvent</a:t>
            </a:r>
            <a:r>
              <a:rPr lang="en-US" altLang="zh-CN" dirty="0"/>
              <a:t>.</a:t>
            </a:r>
          </a:p>
        </p:txBody>
      </p:sp>
      <p:sp>
        <p:nvSpPr>
          <p:cNvPr id="104" name="Freeform 28"/>
          <p:cNvSpPr>
            <a:spLocks noEditPoints="1"/>
          </p:cNvSpPr>
          <p:nvPr/>
        </p:nvSpPr>
        <p:spPr bwMode="auto">
          <a:xfrm>
            <a:off x="7569389" y="4743065"/>
            <a:ext cx="367156" cy="392434"/>
          </a:xfrm>
          <a:custGeom>
            <a:avLst/>
            <a:gdLst>
              <a:gd name="T0" fmla="*/ 34 w 170"/>
              <a:gd name="T1" fmla="*/ 0 h 233"/>
              <a:gd name="T2" fmla="*/ 54 w 170"/>
              <a:gd name="T3" fmla="*/ 20 h 233"/>
              <a:gd name="T4" fmla="*/ 34 w 170"/>
              <a:gd name="T5" fmla="*/ 40 h 233"/>
              <a:gd name="T6" fmla="*/ 14 w 170"/>
              <a:gd name="T7" fmla="*/ 20 h 233"/>
              <a:gd name="T8" fmla="*/ 34 w 170"/>
              <a:gd name="T9" fmla="*/ 0 h 233"/>
              <a:gd name="T10" fmla="*/ 135 w 170"/>
              <a:gd name="T11" fmla="*/ 0 h 233"/>
              <a:gd name="T12" fmla="*/ 155 w 170"/>
              <a:gd name="T13" fmla="*/ 20 h 233"/>
              <a:gd name="T14" fmla="*/ 135 w 170"/>
              <a:gd name="T15" fmla="*/ 40 h 233"/>
              <a:gd name="T16" fmla="*/ 115 w 170"/>
              <a:gd name="T17" fmla="*/ 20 h 233"/>
              <a:gd name="T18" fmla="*/ 135 w 170"/>
              <a:gd name="T19" fmla="*/ 0 h 233"/>
              <a:gd name="T20" fmla="*/ 127 w 170"/>
              <a:gd name="T21" fmla="*/ 47 h 233"/>
              <a:gd name="T22" fmla="*/ 144 w 170"/>
              <a:gd name="T23" fmla="*/ 47 h 233"/>
              <a:gd name="T24" fmla="*/ 170 w 170"/>
              <a:gd name="T25" fmla="*/ 72 h 233"/>
              <a:gd name="T26" fmla="*/ 170 w 170"/>
              <a:gd name="T27" fmla="*/ 124 h 233"/>
              <a:gd name="T28" fmla="*/ 160 w 170"/>
              <a:gd name="T29" fmla="*/ 133 h 233"/>
              <a:gd name="T30" fmla="*/ 156 w 170"/>
              <a:gd name="T31" fmla="*/ 133 h 233"/>
              <a:gd name="T32" fmla="*/ 146 w 170"/>
              <a:gd name="T33" fmla="*/ 233 h 233"/>
              <a:gd name="T34" fmla="*/ 124 w 170"/>
              <a:gd name="T35" fmla="*/ 233 h 233"/>
              <a:gd name="T36" fmla="*/ 115 w 170"/>
              <a:gd name="T37" fmla="*/ 141 h 233"/>
              <a:gd name="T38" fmla="*/ 128 w 170"/>
              <a:gd name="T39" fmla="*/ 124 h 233"/>
              <a:gd name="T40" fmla="*/ 128 w 170"/>
              <a:gd name="T41" fmla="*/ 72 h 233"/>
              <a:gd name="T42" fmla="*/ 118 w 170"/>
              <a:gd name="T43" fmla="*/ 48 h 233"/>
              <a:gd name="T44" fmla="*/ 127 w 170"/>
              <a:gd name="T45" fmla="*/ 47 h 233"/>
              <a:gd name="T46" fmla="*/ 85 w 170"/>
              <a:gd name="T47" fmla="*/ 0 h 233"/>
              <a:gd name="T48" fmla="*/ 105 w 170"/>
              <a:gd name="T49" fmla="*/ 20 h 233"/>
              <a:gd name="T50" fmla="*/ 85 w 170"/>
              <a:gd name="T51" fmla="*/ 40 h 233"/>
              <a:gd name="T52" fmla="*/ 65 w 170"/>
              <a:gd name="T53" fmla="*/ 20 h 233"/>
              <a:gd name="T54" fmla="*/ 85 w 170"/>
              <a:gd name="T55" fmla="*/ 0 h 233"/>
              <a:gd name="T56" fmla="*/ 76 w 170"/>
              <a:gd name="T57" fmla="*/ 47 h 233"/>
              <a:gd name="T58" fmla="*/ 50 w 170"/>
              <a:gd name="T59" fmla="*/ 72 h 233"/>
              <a:gd name="T60" fmla="*/ 50 w 170"/>
              <a:gd name="T61" fmla="*/ 124 h 233"/>
              <a:gd name="T62" fmla="*/ 60 w 170"/>
              <a:gd name="T63" fmla="*/ 133 h 233"/>
              <a:gd name="T64" fmla="*/ 64 w 170"/>
              <a:gd name="T65" fmla="*/ 133 h 233"/>
              <a:gd name="T66" fmla="*/ 73 w 170"/>
              <a:gd name="T67" fmla="*/ 233 h 233"/>
              <a:gd name="T68" fmla="*/ 96 w 170"/>
              <a:gd name="T69" fmla="*/ 233 h 233"/>
              <a:gd name="T70" fmla="*/ 106 w 170"/>
              <a:gd name="T71" fmla="*/ 133 h 233"/>
              <a:gd name="T72" fmla="*/ 110 w 170"/>
              <a:gd name="T73" fmla="*/ 133 h 233"/>
              <a:gd name="T74" fmla="*/ 119 w 170"/>
              <a:gd name="T75" fmla="*/ 124 h 233"/>
              <a:gd name="T76" fmla="*/ 119 w 170"/>
              <a:gd name="T77" fmla="*/ 72 h 233"/>
              <a:gd name="T78" fmla="*/ 94 w 170"/>
              <a:gd name="T79" fmla="*/ 47 h 233"/>
              <a:gd name="T80" fmla="*/ 76 w 170"/>
              <a:gd name="T81" fmla="*/ 47 h 233"/>
              <a:gd name="T82" fmla="*/ 25 w 170"/>
              <a:gd name="T83" fmla="*/ 47 h 233"/>
              <a:gd name="T84" fmla="*/ 43 w 170"/>
              <a:gd name="T85" fmla="*/ 47 h 233"/>
              <a:gd name="T86" fmla="*/ 52 w 170"/>
              <a:gd name="T87" fmla="*/ 48 h 233"/>
              <a:gd name="T88" fmla="*/ 42 w 170"/>
              <a:gd name="T89" fmla="*/ 72 h 233"/>
              <a:gd name="T90" fmla="*/ 42 w 170"/>
              <a:gd name="T91" fmla="*/ 124 h 233"/>
              <a:gd name="T92" fmla="*/ 54 w 170"/>
              <a:gd name="T93" fmla="*/ 141 h 233"/>
              <a:gd name="T94" fmla="*/ 45 w 170"/>
              <a:gd name="T95" fmla="*/ 233 h 233"/>
              <a:gd name="T96" fmla="*/ 23 w 170"/>
              <a:gd name="T97" fmla="*/ 233 h 233"/>
              <a:gd name="T98" fmla="*/ 13 w 170"/>
              <a:gd name="T99" fmla="*/ 133 h 233"/>
              <a:gd name="T100" fmla="*/ 9 w 170"/>
              <a:gd name="T101" fmla="*/ 133 h 233"/>
              <a:gd name="T102" fmla="*/ 0 w 170"/>
              <a:gd name="T103" fmla="*/ 124 h 233"/>
              <a:gd name="T104" fmla="*/ 0 w 170"/>
              <a:gd name="T105" fmla="*/ 72 h 233"/>
              <a:gd name="T106" fmla="*/ 25 w 170"/>
              <a:gd name="T107" fmla="*/ 47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0" h="233">
                <a:moveTo>
                  <a:pt x="34" y="0"/>
                </a:moveTo>
                <a:cubicBezTo>
                  <a:pt x="45" y="0"/>
                  <a:pt x="54" y="9"/>
                  <a:pt x="54" y="20"/>
                </a:cubicBezTo>
                <a:cubicBezTo>
                  <a:pt x="54" y="32"/>
                  <a:pt x="45" y="40"/>
                  <a:pt x="34" y="40"/>
                </a:cubicBezTo>
                <a:cubicBezTo>
                  <a:pt x="23" y="40"/>
                  <a:pt x="14" y="32"/>
                  <a:pt x="14" y="20"/>
                </a:cubicBezTo>
                <a:cubicBezTo>
                  <a:pt x="14" y="9"/>
                  <a:pt x="23" y="0"/>
                  <a:pt x="34" y="0"/>
                </a:cubicBezTo>
                <a:close/>
                <a:moveTo>
                  <a:pt x="135" y="0"/>
                </a:moveTo>
                <a:cubicBezTo>
                  <a:pt x="146" y="0"/>
                  <a:pt x="155" y="9"/>
                  <a:pt x="155" y="20"/>
                </a:cubicBezTo>
                <a:cubicBezTo>
                  <a:pt x="155" y="32"/>
                  <a:pt x="146" y="40"/>
                  <a:pt x="135" y="40"/>
                </a:cubicBezTo>
                <a:cubicBezTo>
                  <a:pt x="124" y="40"/>
                  <a:pt x="115" y="32"/>
                  <a:pt x="115" y="20"/>
                </a:cubicBezTo>
                <a:cubicBezTo>
                  <a:pt x="115" y="9"/>
                  <a:pt x="124" y="0"/>
                  <a:pt x="135" y="0"/>
                </a:cubicBezTo>
                <a:close/>
                <a:moveTo>
                  <a:pt x="127" y="47"/>
                </a:moveTo>
                <a:cubicBezTo>
                  <a:pt x="144" y="47"/>
                  <a:pt x="144" y="47"/>
                  <a:pt x="144" y="47"/>
                </a:cubicBezTo>
                <a:cubicBezTo>
                  <a:pt x="158" y="47"/>
                  <a:pt x="170" y="58"/>
                  <a:pt x="170" y="72"/>
                </a:cubicBezTo>
                <a:cubicBezTo>
                  <a:pt x="170" y="124"/>
                  <a:pt x="170" y="124"/>
                  <a:pt x="170" y="124"/>
                </a:cubicBezTo>
                <a:cubicBezTo>
                  <a:pt x="170" y="129"/>
                  <a:pt x="165" y="133"/>
                  <a:pt x="160" y="133"/>
                </a:cubicBezTo>
                <a:cubicBezTo>
                  <a:pt x="156" y="133"/>
                  <a:pt x="156" y="133"/>
                  <a:pt x="156" y="133"/>
                </a:cubicBezTo>
                <a:cubicBezTo>
                  <a:pt x="146" y="233"/>
                  <a:pt x="146" y="233"/>
                  <a:pt x="146" y="233"/>
                </a:cubicBezTo>
                <a:cubicBezTo>
                  <a:pt x="124" y="233"/>
                  <a:pt x="124" y="233"/>
                  <a:pt x="124" y="233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22" y="139"/>
                  <a:pt x="128" y="132"/>
                  <a:pt x="128" y="124"/>
                </a:cubicBezTo>
                <a:cubicBezTo>
                  <a:pt x="128" y="72"/>
                  <a:pt x="128" y="72"/>
                  <a:pt x="128" y="72"/>
                </a:cubicBezTo>
                <a:cubicBezTo>
                  <a:pt x="128" y="63"/>
                  <a:pt x="124" y="55"/>
                  <a:pt x="118" y="48"/>
                </a:cubicBezTo>
                <a:cubicBezTo>
                  <a:pt x="121" y="47"/>
                  <a:pt x="124" y="47"/>
                  <a:pt x="127" y="47"/>
                </a:cubicBezTo>
                <a:close/>
                <a:moveTo>
                  <a:pt x="85" y="0"/>
                </a:moveTo>
                <a:cubicBezTo>
                  <a:pt x="96" y="0"/>
                  <a:pt x="105" y="9"/>
                  <a:pt x="105" y="20"/>
                </a:cubicBezTo>
                <a:cubicBezTo>
                  <a:pt x="105" y="32"/>
                  <a:pt x="96" y="40"/>
                  <a:pt x="85" y="40"/>
                </a:cubicBezTo>
                <a:cubicBezTo>
                  <a:pt x="74" y="40"/>
                  <a:pt x="65" y="32"/>
                  <a:pt x="65" y="20"/>
                </a:cubicBezTo>
                <a:cubicBezTo>
                  <a:pt x="65" y="9"/>
                  <a:pt x="74" y="0"/>
                  <a:pt x="85" y="0"/>
                </a:cubicBezTo>
                <a:close/>
                <a:moveTo>
                  <a:pt x="76" y="47"/>
                </a:moveTo>
                <a:cubicBezTo>
                  <a:pt x="62" y="47"/>
                  <a:pt x="50" y="58"/>
                  <a:pt x="50" y="72"/>
                </a:cubicBezTo>
                <a:cubicBezTo>
                  <a:pt x="50" y="124"/>
                  <a:pt x="50" y="124"/>
                  <a:pt x="50" y="124"/>
                </a:cubicBezTo>
                <a:cubicBezTo>
                  <a:pt x="50" y="129"/>
                  <a:pt x="55" y="133"/>
                  <a:pt x="60" y="133"/>
                </a:cubicBezTo>
                <a:cubicBezTo>
                  <a:pt x="64" y="133"/>
                  <a:pt x="64" y="133"/>
                  <a:pt x="64" y="133"/>
                </a:cubicBezTo>
                <a:cubicBezTo>
                  <a:pt x="73" y="233"/>
                  <a:pt x="73" y="233"/>
                  <a:pt x="73" y="233"/>
                </a:cubicBezTo>
                <a:cubicBezTo>
                  <a:pt x="96" y="233"/>
                  <a:pt x="96" y="233"/>
                  <a:pt x="96" y="233"/>
                </a:cubicBezTo>
                <a:cubicBezTo>
                  <a:pt x="106" y="133"/>
                  <a:pt x="106" y="133"/>
                  <a:pt x="106" y="133"/>
                </a:cubicBezTo>
                <a:cubicBezTo>
                  <a:pt x="110" y="133"/>
                  <a:pt x="110" y="133"/>
                  <a:pt x="110" y="133"/>
                </a:cubicBezTo>
                <a:cubicBezTo>
                  <a:pt x="115" y="133"/>
                  <a:pt x="119" y="129"/>
                  <a:pt x="119" y="124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119" y="58"/>
                  <a:pt x="108" y="47"/>
                  <a:pt x="94" y="47"/>
                </a:cubicBezTo>
                <a:cubicBezTo>
                  <a:pt x="76" y="47"/>
                  <a:pt x="76" y="47"/>
                  <a:pt x="76" y="47"/>
                </a:cubicBezTo>
                <a:close/>
                <a:moveTo>
                  <a:pt x="25" y="47"/>
                </a:moveTo>
                <a:cubicBezTo>
                  <a:pt x="43" y="47"/>
                  <a:pt x="43" y="47"/>
                  <a:pt x="43" y="47"/>
                </a:cubicBezTo>
                <a:cubicBezTo>
                  <a:pt x="46" y="47"/>
                  <a:pt x="49" y="47"/>
                  <a:pt x="52" y="48"/>
                </a:cubicBezTo>
                <a:cubicBezTo>
                  <a:pt x="46" y="55"/>
                  <a:pt x="42" y="63"/>
                  <a:pt x="42" y="72"/>
                </a:cubicBezTo>
                <a:cubicBezTo>
                  <a:pt x="42" y="124"/>
                  <a:pt x="42" y="124"/>
                  <a:pt x="42" y="124"/>
                </a:cubicBezTo>
                <a:cubicBezTo>
                  <a:pt x="42" y="132"/>
                  <a:pt x="47" y="139"/>
                  <a:pt x="54" y="141"/>
                </a:cubicBezTo>
                <a:cubicBezTo>
                  <a:pt x="45" y="233"/>
                  <a:pt x="45" y="233"/>
                  <a:pt x="45" y="233"/>
                </a:cubicBezTo>
                <a:cubicBezTo>
                  <a:pt x="23" y="233"/>
                  <a:pt x="23" y="233"/>
                  <a:pt x="23" y="233"/>
                </a:cubicBezTo>
                <a:cubicBezTo>
                  <a:pt x="13" y="133"/>
                  <a:pt x="13" y="133"/>
                  <a:pt x="13" y="133"/>
                </a:cubicBezTo>
                <a:cubicBezTo>
                  <a:pt x="9" y="133"/>
                  <a:pt x="9" y="133"/>
                  <a:pt x="9" y="133"/>
                </a:cubicBezTo>
                <a:cubicBezTo>
                  <a:pt x="4" y="133"/>
                  <a:pt x="0" y="129"/>
                  <a:pt x="0" y="124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58"/>
                  <a:pt x="11" y="47"/>
                  <a:pt x="25" y="4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5181599" y="2446505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4928680" y="2076854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4675761" y="2446505"/>
            <a:ext cx="2334640" cy="2334640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/>
          <p:cNvSpPr txBox="1"/>
          <p:nvPr/>
        </p:nvSpPr>
        <p:spPr>
          <a:xfrm>
            <a:off x="5411943" y="3136771"/>
            <a:ext cx="13681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国内研究现状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468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0" grpId="0"/>
      <p:bldP spid="91" grpId="0" animBg="1"/>
      <p:bldP spid="92" grpId="0"/>
      <p:bldP spid="94" grpId="0"/>
      <p:bldP spid="95" grpId="0"/>
      <p:bldP spid="96" grpId="0" animBg="1"/>
      <p:bldP spid="98" grpId="0"/>
      <p:bldP spid="99" grpId="0"/>
      <p:bldP spid="100" grpId="0" animBg="1"/>
      <p:bldP spid="102" grpId="0"/>
      <p:bldP spid="103" grpId="0"/>
      <p:bldP spid="104" grpId="0" animBg="1"/>
      <p:bldP spid="105" grpId="0" animBg="1"/>
      <p:bldP spid="106" grpId="0" animBg="1"/>
      <p:bldP spid="107" grpId="0" animBg="1"/>
      <p:bldP spid="10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0" r="6962"/>
          <a:stretch/>
        </p:blipFill>
        <p:spPr>
          <a:xfrm>
            <a:off x="-2136" y="0"/>
            <a:ext cx="12194136" cy="6858000"/>
          </a:xfrm>
          <a:prstGeom prst="rect">
            <a:avLst/>
          </a:prstGeom>
        </p:spPr>
      </p:pic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别人怎么做的？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10052" y="5617259"/>
            <a:ext cx="3771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others do?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THREE</a:t>
            </a:r>
            <a:endParaRPr lang="zh-CN" altLang="en-US" sz="4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直角三角形 3"/>
          <p:cNvSpPr>
            <a:spLocks noChangeAspect="1"/>
          </p:cNvSpPr>
          <p:nvPr/>
        </p:nvSpPr>
        <p:spPr>
          <a:xfrm>
            <a:off x="4210051" y="2786002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60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晨晖师兄的实现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6" name="等腰三角形 5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graphicFrame>
        <p:nvGraphicFramePr>
          <p:cNvPr id="10" name="内容占位符 9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631876"/>
              </p:ext>
            </p:extLst>
          </p:nvPr>
        </p:nvGraphicFramePr>
        <p:xfrm>
          <a:off x="2627074" y="710564"/>
          <a:ext cx="7132395" cy="5354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Visio" r:id="rId3" imgW="5696023" imgH="4276657" progId="Visio.Drawing.15">
                  <p:embed/>
                </p:oleObj>
              </mc:Choice>
              <mc:Fallback>
                <p:oleObj name="Visio" r:id="rId3" imgW="5696023" imgH="42766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7074" y="710564"/>
                        <a:ext cx="7132395" cy="53546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12" name="矩形 1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581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13"/>
          <a:stretch/>
        </p:blipFill>
        <p:spPr>
          <a:xfrm>
            <a:off x="0" y="831196"/>
            <a:ext cx="12192000" cy="602680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简单事件的管理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6" name="等腰三角形 5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1" name="矩形 20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776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55"/>
          <a:stretch/>
        </p:blipFill>
        <p:spPr>
          <a:xfrm>
            <a:off x="0" y="1001007"/>
            <a:ext cx="12192000" cy="5366746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事件属性的管理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8" name="等腰三角形 7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12" name="矩形 1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3907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65"/>
          <a:stretch/>
        </p:blipFill>
        <p:spPr>
          <a:xfrm>
            <a:off x="0" y="931819"/>
            <a:ext cx="12192000" cy="5328575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复杂事件的管理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8" name="等腰三角形 7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12" name="矩形 1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3896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61"/>
          <a:stretch/>
        </p:blipFill>
        <p:spPr>
          <a:xfrm>
            <a:off x="1" y="968983"/>
            <a:ext cx="12191999" cy="5307617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318442"/>
            <a:ext cx="342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复杂事件模式配置定义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8" name="等腰三角形 7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12" name="矩形 1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452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7"/>
          <a:stretch/>
        </p:blipFill>
        <p:spPr>
          <a:xfrm>
            <a:off x="0" y="940370"/>
            <a:ext cx="12192000" cy="5346437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动作模块管理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8" name="等腰三角形 7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12" name="矩形 1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598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30"/>
          <a:stretch/>
        </p:blipFill>
        <p:spPr>
          <a:xfrm>
            <a:off x="0" y="868500"/>
            <a:ext cx="12192000" cy="5989500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主题订阅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8" name="等腰三角形 7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12" name="矩形 1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5979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>
            <a:off x="4572414" y="785966"/>
            <a:ext cx="6912464" cy="6072033"/>
          </a:xfrm>
          <a:custGeom>
            <a:avLst/>
            <a:gdLst>
              <a:gd name="connsiteX0" fmla="*/ 3367134 w 6912464"/>
              <a:gd name="connsiteY0" fmla="*/ 0 h 6072033"/>
              <a:gd name="connsiteX1" fmla="*/ 6909205 w 6912464"/>
              <a:gd name="connsiteY1" fmla="*/ 10447 h 6072033"/>
              <a:gd name="connsiteX2" fmla="*/ 6912464 w 6912464"/>
              <a:gd name="connsiteY2" fmla="*/ 6072033 h 6072033"/>
              <a:gd name="connsiteX3" fmla="*/ 0 w 6912464"/>
              <a:gd name="connsiteY3" fmla="*/ 6072033 h 607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464" h="6072033">
                <a:moveTo>
                  <a:pt x="3367134" y="0"/>
                </a:moveTo>
                <a:lnTo>
                  <a:pt x="6909205" y="10447"/>
                </a:lnTo>
                <a:lnTo>
                  <a:pt x="6912464" y="6072033"/>
                </a:lnTo>
                <a:lnTo>
                  <a:pt x="0" y="60720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梯形 17"/>
          <p:cNvSpPr/>
          <p:nvPr/>
        </p:nvSpPr>
        <p:spPr>
          <a:xfrm>
            <a:off x="4837471" y="-10448"/>
            <a:ext cx="7354529" cy="6868447"/>
          </a:xfrm>
          <a:custGeom>
            <a:avLst/>
            <a:gdLst>
              <a:gd name="connsiteX0" fmla="*/ 0 w 7354529"/>
              <a:gd name="connsiteY0" fmla="*/ 6858000 h 6858000"/>
              <a:gd name="connsiteX1" fmla="*/ 1714500 w 7354529"/>
              <a:gd name="connsiteY1" fmla="*/ 0 h 6858000"/>
              <a:gd name="connsiteX2" fmla="*/ 5640029 w 7354529"/>
              <a:gd name="connsiteY2" fmla="*/ 0 h 6858000"/>
              <a:gd name="connsiteX3" fmla="*/ 7354529 w 7354529"/>
              <a:gd name="connsiteY3" fmla="*/ 6858000 h 6858000"/>
              <a:gd name="connsiteX4" fmla="*/ 0 w 7354529"/>
              <a:gd name="connsiteY4" fmla="*/ 6858000 h 6858000"/>
              <a:gd name="connsiteX0" fmla="*/ 0 w 7354529"/>
              <a:gd name="connsiteY0" fmla="*/ 6858000 h 6858000"/>
              <a:gd name="connsiteX1" fmla="*/ 1714500 w 7354529"/>
              <a:gd name="connsiteY1" fmla="*/ 0 h 6858000"/>
              <a:gd name="connsiteX2" fmla="*/ 7350842 w 7354529"/>
              <a:gd name="connsiteY2" fmla="*/ 0 h 6858000"/>
              <a:gd name="connsiteX3" fmla="*/ 7354529 w 7354529"/>
              <a:gd name="connsiteY3" fmla="*/ 6858000 h 6858000"/>
              <a:gd name="connsiteX4" fmla="*/ 0 w 7354529"/>
              <a:gd name="connsiteY4" fmla="*/ 6858000 h 6858000"/>
              <a:gd name="connsiteX0" fmla="*/ 0 w 7354529"/>
              <a:gd name="connsiteY0" fmla="*/ 6887497 h 6887497"/>
              <a:gd name="connsiteX1" fmla="*/ 3808771 w 7354529"/>
              <a:gd name="connsiteY1" fmla="*/ 0 h 6887497"/>
              <a:gd name="connsiteX2" fmla="*/ 7350842 w 7354529"/>
              <a:gd name="connsiteY2" fmla="*/ 29497 h 6887497"/>
              <a:gd name="connsiteX3" fmla="*/ 7354529 w 7354529"/>
              <a:gd name="connsiteY3" fmla="*/ 6887497 h 6887497"/>
              <a:gd name="connsiteX4" fmla="*/ 0 w 7354529"/>
              <a:gd name="connsiteY4" fmla="*/ 6887497 h 6887497"/>
              <a:gd name="connsiteX0" fmla="*/ 0 w 7354529"/>
              <a:gd name="connsiteY0" fmla="*/ 6868447 h 6868447"/>
              <a:gd name="connsiteX1" fmla="*/ 3808771 w 7354529"/>
              <a:gd name="connsiteY1" fmla="*/ 0 h 6868447"/>
              <a:gd name="connsiteX2" fmla="*/ 7350842 w 7354529"/>
              <a:gd name="connsiteY2" fmla="*/ 10447 h 6868447"/>
              <a:gd name="connsiteX3" fmla="*/ 7354529 w 7354529"/>
              <a:gd name="connsiteY3" fmla="*/ 6868447 h 6868447"/>
              <a:gd name="connsiteX4" fmla="*/ 0 w 7354529"/>
              <a:gd name="connsiteY4" fmla="*/ 6868447 h 686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4529" h="6868447">
                <a:moveTo>
                  <a:pt x="0" y="6868447"/>
                </a:moveTo>
                <a:lnTo>
                  <a:pt x="3808771" y="0"/>
                </a:lnTo>
                <a:lnTo>
                  <a:pt x="7350842" y="10447"/>
                </a:lnTo>
                <a:lnTo>
                  <a:pt x="7354529" y="6868447"/>
                </a:lnTo>
                <a:lnTo>
                  <a:pt x="0" y="6868447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tile tx="19050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52871" y="383540"/>
            <a:ext cx="6246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目录 </a:t>
            </a:r>
            <a:r>
              <a:rPr lang="en-US" altLang="zh-CN" sz="54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CATALOG</a:t>
            </a:r>
            <a:endParaRPr lang="zh-CN" altLang="en-US" sz="5400" b="1" u="sng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10458" y="1472088"/>
            <a:ext cx="3669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我要做什么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da-DK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what?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495171" y="1318199"/>
            <a:ext cx="1015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5400" b="1" u="sng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729691" y="2846863"/>
            <a:ext cx="3669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Status</a:t>
            </a:r>
            <a:endParaRPr lang="da-DK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714404" y="2692974"/>
            <a:ext cx="1015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5400" b="1" u="sng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948925" y="4221638"/>
            <a:ext cx="3669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师兄研究成果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others do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da-DK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33638" y="4067749"/>
            <a:ext cx="1015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5400" b="1" u="sng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68159" y="5596414"/>
            <a:ext cx="3669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开发过程及实现工具</a:t>
            </a: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&amp; Tools</a:t>
            </a:r>
            <a:endParaRPr lang="da-DK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52872" y="5442525"/>
            <a:ext cx="1015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endParaRPr lang="zh-CN" altLang="en-US" sz="5400" b="1" u="sng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572414" y="6457890"/>
            <a:ext cx="7619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>
                    <a:alpha val="42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Beijing University of Aeronautics and Astronautics</a:t>
            </a:r>
            <a:endParaRPr lang="zh-CN" altLang="en-US" sz="2000" b="1" dirty="0">
              <a:solidFill>
                <a:schemeClr val="bg1">
                  <a:alpha val="42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80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8" grpId="0" animBg="1"/>
      <p:bldP spid="25" grpId="0"/>
      <p:bldP spid="26" grpId="0"/>
      <p:bldP spid="27" grpId="0"/>
      <p:bldP spid="40" grpId="0"/>
      <p:bldP spid="41" grpId="0"/>
      <p:bldP spid="43" grpId="0"/>
      <p:bldP spid="44" grpId="0"/>
      <p:bldP spid="46" grpId="0"/>
      <p:bldP spid="47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07"/>
          <a:stretch/>
        </p:blipFill>
        <p:spPr>
          <a:xfrm>
            <a:off x="0" y="1070550"/>
            <a:ext cx="12192000" cy="4756965"/>
          </a:xfr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复杂事件的处理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8" name="等腰三角形 7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12" name="矩形 1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9816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0" r="6962"/>
          <a:stretch/>
        </p:blipFill>
        <p:spPr>
          <a:xfrm>
            <a:off x="-2136" y="0"/>
            <a:ext cx="12194136" cy="6858000"/>
          </a:xfrm>
          <a:prstGeom prst="rect">
            <a:avLst/>
          </a:prstGeom>
        </p:spPr>
      </p:pic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开发过程及实现工具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62940" y="5590490"/>
            <a:ext cx="6263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process and implementation tools</a:t>
            </a:r>
            <a:endParaRPr lang="da-DK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FOUR</a:t>
            </a:r>
            <a:endParaRPr lang="zh-CN" altLang="en-US" sz="4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直角三角形 10"/>
          <p:cNvSpPr>
            <a:spLocks noChangeAspect="1"/>
          </p:cNvSpPr>
          <p:nvPr/>
        </p:nvSpPr>
        <p:spPr>
          <a:xfrm rot="16200000">
            <a:off x="6181948" y="2786002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19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7" name="等腰三角形 6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841742"/>
              </p:ext>
            </p:extLst>
          </p:nvPr>
        </p:nvGraphicFramePr>
        <p:xfrm>
          <a:off x="2663248" y="871537"/>
          <a:ext cx="11025188" cy="566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" name="Visio" r:id="rId4" imgW="11268055" imgH="6943657" progId="Visio.Drawing.15">
                  <p:embed/>
                </p:oleObj>
              </mc:Choice>
              <mc:Fallback>
                <p:oleObj name="Visio" r:id="rId4" imgW="11268055" imgH="69436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3248" y="871537"/>
                        <a:ext cx="11025188" cy="566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13" name="矩形 12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969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系统需要实现的功能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6" name="等腰三角形 5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571306"/>
              </p:ext>
            </p:extLst>
          </p:nvPr>
        </p:nvGraphicFramePr>
        <p:xfrm>
          <a:off x="838200" y="949160"/>
          <a:ext cx="8089072" cy="448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Visio" r:id="rId3" imgW="2971732" imgH="1647757" progId="Visio.Drawing.15">
                  <p:embed/>
                </p:oleObj>
              </mc:Choice>
              <mc:Fallback>
                <p:oleObj name="Visio" r:id="rId3" imgW="2971732" imgH="16477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949160"/>
                        <a:ext cx="8089072" cy="448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13" name="矩形 12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310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实现工具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7" name="等腰三角形 6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42" y="961152"/>
            <a:ext cx="1773317" cy="132473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250" y="5785273"/>
            <a:ext cx="3867150" cy="1028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250" y="2754513"/>
            <a:ext cx="2167346" cy="6119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250" y="4773539"/>
            <a:ext cx="1445492" cy="88114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6106"/>
            <a:ext cx="1738381" cy="67217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37" y="3571879"/>
            <a:ext cx="1071073" cy="10710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86" y="2798717"/>
            <a:ext cx="771517" cy="57863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8634"/>
            <a:ext cx="1738381" cy="65183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r="64183"/>
          <a:stretch/>
        </p:blipFill>
        <p:spPr>
          <a:xfrm>
            <a:off x="2912250" y="995010"/>
            <a:ext cx="1211726" cy="13335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3" r="14815"/>
          <a:stretch/>
        </p:blipFill>
        <p:spPr>
          <a:xfrm>
            <a:off x="4735613" y="952383"/>
            <a:ext cx="1039092" cy="13335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73" y="4773539"/>
            <a:ext cx="1361336" cy="87879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3" b="9770"/>
          <a:stretch/>
        </p:blipFill>
        <p:spPr>
          <a:xfrm>
            <a:off x="5306407" y="2754513"/>
            <a:ext cx="1524869" cy="61195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250" y="3652809"/>
            <a:ext cx="957175" cy="95717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240" y="964218"/>
            <a:ext cx="1575198" cy="1321665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32" name="矩形 3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3898634"/>
            <a:ext cx="42862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04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8" cy="41553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71650" y="5378570"/>
            <a:ext cx="864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事件的处理系统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90762" y="6021105"/>
            <a:ext cx="7610475" cy="0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-1" y="1560173"/>
            <a:ext cx="121920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bg1">
                    <a:alpha val="42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listening</a:t>
            </a:r>
            <a:endParaRPr lang="zh-CN" altLang="en-US" sz="8800" b="1" dirty="0">
              <a:solidFill>
                <a:schemeClr val="bg1">
                  <a:alpha val="42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hlinkClick r:id="rId2"/>
          </p:cNvPr>
          <p:cNvSpPr/>
          <p:nvPr/>
        </p:nvSpPr>
        <p:spPr>
          <a:xfrm>
            <a:off x="-2" y="0"/>
            <a:ext cx="12192000" cy="421005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5147934" y="3247368"/>
            <a:ext cx="1896132" cy="1896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233" y="3331667"/>
            <a:ext cx="1727534" cy="1727534"/>
          </a:xfrm>
          <a:prstGeom prst="ellipse">
            <a:avLst/>
          </a:prstGeom>
        </p:spPr>
      </p:pic>
      <p:sp>
        <p:nvSpPr>
          <p:cNvPr id="10" name="文本框 8"/>
          <p:cNvSpPr txBox="1">
            <a:spLocks noChangeArrowheads="1"/>
          </p:cNvSpPr>
          <p:nvPr/>
        </p:nvSpPr>
        <p:spPr bwMode="auto">
          <a:xfrm>
            <a:off x="7018387" y="6201978"/>
            <a:ext cx="2031322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汇报人：文波</a:t>
            </a:r>
          </a:p>
        </p:txBody>
      </p:sp>
      <p:sp>
        <p:nvSpPr>
          <p:cNvPr id="13" name="文本框 9"/>
          <p:cNvSpPr txBox="1">
            <a:spLocks noChangeArrowheads="1"/>
          </p:cNvSpPr>
          <p:nvPr/>
        </p:nvSpPr>
        <p:spPr bwMode="auto">
          <a:xfrm>
            <a:off x="3309819" y="6201977"/>
            <a:ext cx="2646874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指导教师：杨建军</a:t>
            </a:r>
          </a:p>
        </p:txBody>
      </p:sp>
      <p:grpSp>
        <p:nvGrpSpPr>
          <p:cNvPr id="16" name="组合 22"/>
          <p:cNvGrpSpPr>
            <a:grpSpLocks/>
          </p:cNvGrpSpPr>
          <p:nvPr/>
        </p:nvGrpSpPr>
        <p:grpSpPr bwMode="auto">
          <a:xfrm>
            <a:off x="2651282" y="6133723"/>
            <a:ext cx="552450" cy="552450"/>
            <a:chOff x="1031277" y="5180856"/>
            <a:chExt cx="552450" cy="552450"/>
          </a:xfrm>
        </p:grpSpPr>
        <p:sp>
          <p:nvSpPr>
            <p:cNvPr id="19" name="椭圆 18"/>
            <p:cNvSpPr/>
            <p:nvPr/>
          </p:nvSpPr>
          <p:spPr>
            <a:xfrm>
              <a:off x="1031277" y="5180856"/>
              <a:ext cx="552450" cy="5524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Freeform 34"/>
            <p:cNvSpPr/>
            <p:nvPr/>
          </p:nvSpPr>
          <p:spPr>
            <a:xfrm flipH="1">
              <a:off x="1131290" y="5314206"/>
              <a:ext cx="328612" cy="247650"/>
            </a:xfrm>
            <a:custGeom>
              <a:avLst/>
              <a:gdLst/>
              <a:ahLst/>
              <a:cxnLst/>
              <a:rect l="l" t="t" r="r" b="b"/>
              <a:pathLst>
                <a:path w="852601" h="862013">
                  <a:moveTo>
                    <a:pt x="339688" y="551599"/>
                  </a:moveTo>
                  <a:cubicBezTo>
                    <a:pt x="336200" y="550660"/>
                    <a:pt x="332712" y="552270"/>
                    <a:pt x="329224" y="555624"/>
                  </a:cubicBezTo>
                  <a:lnTo>
                    <a:pt x="318760" y="571723"/>
                  </a:lnTo>
                  <a:cubicBezTo>
                    <a:pt x="317687" y="576955"/>
                    <a:pt x="320907" y="582723"/>
                    <a:pt x="322785" y="587017"/>
                  </a:cubicBezTo>
                  <a:cubicBezTo>
                    <a:pt x="324663" y="591310"/>
                    <a:pt x="331370" y="593322"/>
                    <a:pt x="330029" y="597481"/>
                  </a:cubicBezTo>
                  <a:cubicBezTo>
                    <a:pt x="328687" y="601641"/>
                    <a:pt x="318894" y="606739"/>
                    <a:pt x="314735" y="611971"/>
                  </a:cubicBezTo>
                  <a:cubicBezTo>
                    <a:pt x="310576" y="617202"/>
                    <a:pt x="308563" y="620288"/>
                    <a:pt x="303465" y="629679"/>
                  </a:cubicBezTo>
                  <a:cubicBezTo>
                    <a:pt x="298368" y="639070"/>
                    <a:pt x="292062" y="654230"/>
                    <a:pt x="284147" y="668317"/>
                  </a:cubicBezTo>
                  <a:cubicBezTo>
                    <a:pt x="276232" y="682403"/>
                    <a:pt x="261340" y="698637"/>
                    <a:pt x="255974" y="714199"/>
                  </a:cubicBezTo>
                  <a:cubicBezTo>
                    <a:pt x="250607" y="729762"/>
                    <a:pt x="252754" y="745727"/>
                    <a:pt x="251949" y="761691"/>
                  </a:cubicBezTo>
                  <a:cubicBezTo>
                    <a:pt x="251144" y="777656"/>
                    <a:pt x="252351" y="796036"/>
                    <a:pt x="251143" y="809989"/>
                  </a:cubicBezTo>
                  <a:cubicBezTo>
                    <a:pt x="249937" y="823941"/>
                    <a:pt x="245778" y="837357"/>
                    <a:pt x="244705" y="845406"/>
                  </a:cubicBezTo>
                  <a:cubicBezTo>
                    <a:pt x="243631" y="853456"/>
                    <a:pt x="243095" y="855603"/>
                    <a:pt x="244705" y="858286"/>
                  </a:cubicBezTo>
                  <a:cubicBezTo>
                    <a:pt x="245509" y="859627"/>
                    <a:pt x="245945" y="860298"/>
                    <a:pt x="247169" y="860701"/>
                  </a:cubicBezTo>
                  <a:lnTo>
                    <a:pt x="254364" y="861506"/>
                  </a:lnTo>
                  <a:cubicBezTo>
                    <a:pt x="262279" y="862042"/>
                    <a:pt x="277305" y="862310"/>
                    <a:pt x="292196" y="861506"/>
                  </a:cubicBezTo>
                  <a:cubicBezTo>
                    <a:pt x="307088" y="860701"/>
                    <a:pt x="333115" y="857749"/>
                    <a:pt x="343713" y="856676"/>
                  </a:cubicBezTo>
                  <a:cubicBezTo>
                    <a:pt x="343747" y="856684"/>
                    <a:pt x="352708" y="858681"/>
                    <a:pt x="355787" y="855066"/>
                  </a:cubicBezTo>
                  <a:cubicBezTo>
                    <a:pt x="358873" y="851443"/>
                    <a:pt x="361288" y="845675"/>
                    <a:pt x="362227" y="834943"/>
                  </a:cubicBezTo>
                  <a:cubicBezTo>
                    <a:pt x="363166" y="824210"/>
                    <a:pt x="363568" y="808110"/>
                    <a:pt x="361422" y="790670"/>
                  </a:cubicBezTo>
                  <a:cubicBezTo>
                    <a:pt x="359275" y="773229"/>
                    <a:pt x="352299" y="754313"/>
                    <a:pt x="349348" y="730298"/>
                  </a:cubicBezTo>
                  <a:cubicBezTo>
                    <a:pt x="346396" y="706284"/>
                    <a:pt x="344786" y="666439"/>
                    <a:pt x="343713" y="646584"/>
                  </a:cubicBezTo>
                  <a:cubicBezTo>
                    <a:pt x="342640" y="626728"/>
                    <a:pt x="342505" y="619886"/>
                    <a:pt x="342908" y="611166"/>
                  </a:cubicBezTo>
                  <a:cubicBezTo>
                    <a:pt x="343310" y="602446"/>
                    <a:pt x="343713" y="600299"/>
                    <a:pt x="346128" y="594262"/>
                  </a:cubicBezTo>
                  <a:cubicBezTo>
                    <a:pt x="348543" y="588224"/>
                    <a:pt x="356727" y="580443"/>
                    <a:pt x="357397" y="574942"/>
                  </a:cubicBezTo>
                  <a:cubicBezTo>
                    <a:pt x="358068" y="569442"/>
                    <a:pt x="353104" y="565149"/>
                    <a:pt x="350153" y="561258"/>
                  </a:cubicBezTo>
                  <a:close/>
                  <a:moveTo>
                    <a:pt x="287206" y="507649"/>
                  </a:moveTo>
                  <a:cubicBezTo>
                    <a:pt x="299226" y="561742"/>
                    <a:pt x="284201" y="574621"/>
                    <a:pt x="274326" y="617123"/>
                  </a:cubicBezTo>
                  <a:cubicBezTo>
                    <a:pt x="272445" y="626330"/>
                    <a:pt x="270907" y="639718"/>
                    <a:pt x="269556" y="655910"/>
                  </a:cubicBezTo>
                  <a:cubicBezTo>
                    <a:pt x="284442" y="632717"/>
                    <a:pt x="299146" y="601494"/>
                    <a:pt x="316184" y="596515"/>
                  </a:cubicBezTo>
                  <a:cubicBezTo>
                    <a:pt x="314038" y="589217"/>
                    <a:pt x="305451" y="583528"/>
                    <a:pt x="306524" y="574621"/>
                  </a:cubicBezTo>
                  <a:cubicBezTo>
                    <a:pt x="307147" y="563679"/>
                    <a:pt x="314405" y="554950"/>
                    <a:pt x="319949" y="545622"/>
                  </a:cubicBezTo>
                  <a:cubicBezTo>
                    <a:pt x="307786" y="539695"/>
                    <a:pt x="298568" y="525281"/>
                    <a:pt x="287206" y="507649"/>
                  </a:cubicBezTo>
                  <a:close/>
                  <a:moveTo>
                    <a:pt x="264023" y="488330"/>
                  </a:moveTo>
                  <a:cubicBezTo>
                    <a:pt x="251143" y="497345"/>
                    <a:pt x="249856" y="517952"/>
                    <a:pt x="240841" y="523104"/>
                  </a:cubicBezTo>
                  <a:cubicBezTo>
                    <a:pt x="177304" y="542852"/>
                    <a:pt x="103463" y="578055"/>
                    <a:pt x="46365" y="613259"/>
                  </a:cubicBezTo>
                  <a:cubicBezTo>
                    <a:pt x="17601" y="630002"/>
                    <a:pt x="12021" y="649320"/>
                    <a:pt x="6440" y="682806"/>
                  </a:cubicBezTo>
                  <a:lnTo>
                    <a:pt x="0" y="793568"/>
                  </a:lnTo>
                  <a:cubicBezTo>
                    <a:pt x="60532" y="849807"/>
                    <a:pt x="154551" y="840362"/>
                    <a:pt x="230537" y="859252"/>
                  </a:cubicBezTo>
                  <a:cubicBezTo>
                    <a:pt x="242128" y="755359"/>
                    <a:pt x="233113" y="597374"/>
                    <a:pt x="265311" y="542422"/>
                  </a:cubicBezTo>
                  <a:close/>
                  <a:moveTo>
                    <a:pt x="473953" y="438101"/>
                  </a:moveTo>
                  <a:cubicBezTo>
                    <a:pt x="449999" y="476765"/>
                    <a:pt x="395188" y="525303"/>
                    <a:pt x="351750" y="542487"/>
                  </a:cubicBezTo>
                  <a:cubicBezTo>
                    <a:pt x="364570" y="553524"/>
                    <a:pt x="369815" y="566569"/>
                    <a:pt x="371564" y="577519"/>
                  </a:cubicBezTo>
                  <a:cubicBezTo>
                    <a:pt x="371510" y="588305"/>
                    <a:pt x="363407" y="591042"/>
                    <a:pt x="359329" y="597803"/>
                  </a:cubicBezTo>
                  <a:cubicBezTo>
                    <a:pt x="364928" y="652187"/>
                    <a:pt x="355161" y="701683"/>
                    <a:pt x="373271" y="759858"/>
                  </a:cubicBezTo>
                  <a:cubicBezTo>
                    <a:pt x="382583" y="726860"/>
                    <a:pt x="394118" y="694072"/>
                    <a:pt x="406981" y="659624"/>
                  </a:cubicBezTo>
                  <a:cubicBezTo>
                    <a:pt x="434458" y="598661"/>
                    <a:pt x="476100" y="510653"/>
                    <a:pt x="473953" y="438101"/>
                  </a:cubicBezTo>
                  <a:close/>
                  <a:moveTo>
                    <a:pt x="444331" y="425221"/>
                  </a:moveTo>
                  <a:cubicBezTo>
                    <a:pt x="417365" y="457420"/>
                    <a:pt x="365446" y="490423"/>
                    <a:pt x="342908" y="490423"/>
                  </a:cubicBezTo>
                  <a:cubicBezTo>
                    <a:pt x="312722" y="489752"/>
                    <a:pt x="309100" y="473787"/>
                    <a:pt x="292196" y="465469"/>
                  </a:cubicBezTo>
                  <a:cubicBezTo>
                    <a:pt x="308026" y="468152"/>
                    <a:pt x="323455" y="474056"/>
                    <a:pt x="339687" y="473519"/>
                  </a:cubicBezTo>
                  <a:cubicBezTo>
                    <a:pt x="376180" y="473116"/>
                    <a:pt x="416695" y="446955"/>
                    <a:pt x="444331" y="425221"/>
                  </a:cubicBezTo>
                  <a:close/>
                  <a:moveTo>
                    <a:pt x="488121" y="409767"/>
                  </a:moveTo>
                  <a:cubicBezTo>
                    <a:pt x="533198" y="465576"/>
                    <a:pt x="410846" y="692681"/>
                    <a:pt x="376072" y="855388"/>
                  </a:cubicBezTo>
                  <a:cubicBezTo>
                    <a:pt x="489409" y="838216"/>
                    <a:pt x="600169" y="850665"/>
                    <a:pt x="716082" y="803871"/>
                  </a:cubicBezTo>
                  <a:cubicBezTo>
                    <a:pt x="761588" y="800437"/>
                    <a:pt x="808382" y="816321"/>
                    <a:pt x="852601" y="793568"/>
                  </a:cubicBezTo>
                  <a:cubicBezTo>
                    <a:pt x="845303" y="743338"/>
                    <a:pt x="867627" y="646745"/>
                    <a:pt x="772750" y="588788"/>
                  </a:cubicBezTo>
                  <a:cubicBezTo>
                    <a:pt x="729391" y="552726"/>
                    <a:pt x="648681" y="519241"/>
                    <a:pt x="565395" y="492193"/>
                  </a:cubicBezTo>
                  <a:cubicBezTo>
                    <a:pt x="534486" y="468582"/>
                    <a:pt x="515167" y="433379"/>
                    <a:pt x="488121" y="409767"/>
                  </a:cubicBezTo>
                  <a:close/>
                  <a:moveTo>
                    <a:pt x="314467" y="207"/>
                  </a:moveTo>
                  <a:cubicBezTo>
                    <a:pt x="302302" y="922"/>
                    <a:pt x="297652" y="4142"/>
                    <a:pt x="285488" y="8794"/>
                  </a:cubicBezTo>
                  <a:cubicBezTo>
                    <a:pt x="273325" y="13444"/>
                    <a:pt x="253826" y="20241"/>
                    <a:pt x="241485" y="28112"/>
                  </a:cubicBezTo>
                  <a:cubicBezTo>
                    <a:pt x="229142" y="35983"/>
                    <a:pt x="220377" y="43853"/>
                    <a:pt x="211433" y="56017"/>
                  </a:cubicBezTo>
                  <a:cubicBezTo>
                    <a:pt x="202489" y="68180"/>
                    <a:pt x="193724" y="87320"/>
                    <a:pt x="187821" y="101095"/>
                  </a:cubicBezTo>
                  <a:cubicBezTo>
                    <a:pt x="181919" y="114868"/>
                    <a:pt x="176194" y="121665"/>
                    <a:pt x="176015" y="138658"/>
                  </a:cubicBezTo>
                  <a:cubicBezTo>
                    <a:pt x="175837" y="155652"/>
                    <a:pt x="182813" y="191249"/>
                    <a:pt x="186748" y="203055"/>
                  </a:cubicBezTo>
                  <a:lnTo>
                    <a:pt x="187520" y="204007"/>
                  </a:lnTo>
                  <a:lnTo>
                    <a:pt x="191027" y="223887"/>
                  </a:lnTo>
                  <a:cubicBezTo>
                    <a:pt x="185407" y="222374"/>
                    <a:pt x="182724" y="232570"/>
                    <a:pt x="184333" y="241693"/>
                  </a:cubicBezTo>
                  <a:cubicBezTo>
                    <a:pt x="185943" y="250815"/>
                    <a:pt x="196139" y="265841"/>
                    <a:pt x="198822" y="277111"/>
                  </a:cubicBezTo>
                  <a:cubicBezTo>
                    <a:pt x="201505" y="288380"/>
                    <a:pt x="200298" y="299113"/>
                    <a:pt x="200432" y="309308"/>
                  </a:cubicBezTo>
                  <a:cubicBezTo>
                    <a:pt x="200566" y="319505"/>
                    <a:pt x="198285" y="331579"/>
                    <a:pt x="199627" y="338286"/>
                  </a:cubicBezTo>
                  <a:cubicBezTo>
                    <a:pt x="200969" y="344995"/>
                    <a:pt x="205128" y="346739"/>
                    <a:pt x="208482" y="349556"/>
                  </a:cubicBezTo>
                  <a:cubicBezTo>
                    <a:pt x="211836" y="352373"/>
                    <a:pt x="218275" y="343385"/>
                    <a:pt x="219751" y="355191"/>
                  </a:cubicBezTo>
                  <a:cubicBezTo>
                    <a:pt x="221227" y="366997"/>
                    <a:pt x="229008" y="395036"/>
                    <a:pt x="236655" y="410733"/>
                  </a:cubicBezTo>
                  <a:cubicBezTo>
                    <a:pt x="244301" y="426429"/>
                    <a:pt x="259999" y="439845"/>
                    <a:pt x="265633" y="449370"/>
                  </a:cubicBezTo>
                  <a:cubicBezTo>
                    <a:pt x="271268" y="458895"/>
                    <a:pt x="266438" y="460372"/>
                    <a:pt x="270463" y="467884"/>
                  </a:cubicBezTo>
                  <a:cubicBezTo>
                    <a:pt x="274487" y="475397"/>
                    <a:pt x="281330" y="484118"/>
                    <a:pt x="289781" y="494447"/>
                  </a:cubicBezTo>
                  <a:cubicBezTo>
                    <a:pt x="298233" y="504778"/>
                    <a:pt x="311246" y="524097"/>
                    <a:pt x="321175" y="529866"/>
                  </a:cubicBezTo>
                  <a:cubicBezTo>
                    <a:pt x="331102" y="535634"/>
                    <a:pt x="333383" y="536305"/>
                    <a:pt x="349348" y="529061"/>
                  </a:cubicBezTo>
                  <a:cubicBezTo>
                    <a:pt x="365312" y="521816"/>
                    <a:pt x="399657" y="499680"/>
                    <a:pt x="416963" y="486398"/>
                  </a:cubicBezTo>
                  <a:cubicBezTo>
                    <a:pt x="434270" y="473116"/>
                    <a:pt x="444331" y="459298"/>
                    <a:pt x="453186" y="449370"/>
                  </a:cubicBezTo>
                  <a:cubicBezTo>
                    <a:pt x="462041" y="439443"/>
                    <a:pt x="466601" y="434746"/>
                    <a:pt x="470089" y="426831"/>
                  </a:cubicBezTo>
                  <a:cubicBezTo>
                    <a:pt x="473577" y="418917"/>
                    <a:pt x="471968" y="409526"/>
                    <a:pt x="474115" y="401878"/>
                  </a:cubicBezTo>
                  <a:cubicBezTo>
                    <a:pt x="476261" y="394231"/>
                    <a:pt x="480688" y="390341"/>
                    <a:pt x="482969" y="380949"/>
                  </a:cubicBezTo>
                  <a:cubicBezTo>
                    <a:pt x="485249" y="371558"/>
                    <a:pt x="484847" y="352373"/>
                    <a:pt x="487799" y="345532"/>
                  </a:cubicBezTo>
                  <a:cubicBezTo>
                    <a:pt x="490750" y="338689"/>
                    <a:pt x="496788" y="343787"/>
                    <a:pt x="500678" y="339897"/>
                  </a:cubicBezTo>
                  <a:cubicBezTo>
                    <a:pt x="504569" y="336006"/>
                    <a:pt x="508996" y="331177"/>
                    <a:pt x="511142" y="322188"/>
                  </a:cubicBezTo>
                  <a:cubicBezTo>
                    <a:pt x="513289" y="313199"/>
                    <a:pt x="511947" y="299515"/>
                    <a:pt x="513557" y="285965"/>
                  </a:cubicBezTo>
                  <a:cubicBezTo>
                    <a:pt x="515167" y="272415"/>
                    <a:pt x="520131" y="252425"/>
                    <a:pt x="520801" y="240888"/>
                  </a:cubicBezTo>
                  <a:cubicBezTo>
                    <a:pt x="521473" y="229350"/>
                    <a:pt x="520131" y="222508"/>
                    <a:pt x="517582" y="216739"/>
                  </a:cubicBezTo>
                  <a:lnTo>
                    <a:pt x="505508" y="206274"/>
                  </a:lnTo>
                  <a:cubicBezTo>
                    <a:pt x="501482" y="205872"/>
                    <a:pt x="496788" y="209897"/>
                    <a:pt x="493433" y="214324"/>
                  </a:cubicBezTo>
                  <a:cubicBezTo>
                    <a:pt x="490893" y="217677"/>
                    <a:pt x="489661" y="229032"/>
                    <a:pt x="487525" y="232413"/>
                  </a:cubicBezTo>
                  <a:lnTo>
                    <a:pt x="486770" y="223363"/>
                  </a:lnTo>
                  <a:lnTo>
                    <a:pt x="488165" y="195462"/>
                  </a:lnTo>
                  <a:lnTo>
                    <a:pt x="490482" y="198762"/>
                  </a:lnTo>
                  <a:cubicBezTo>
                    <a:pt x="492986" y="200550"/>
                    <a:pt x="494238" y="195185"/>
                    <a:pt x="496921" y="194469"/>
                  </a:cubicBezTo>
                  <a:cubicBezTo>
                    <a:pt x="499604" y="193754"/>
                    <a:pt x="503002" y="193217"/>
                    <a:pt x="506581" y="194469"/>
                  </a:cubicBezTo>
                  <a:cubicBezTo>
                    <a:pt x="510158" y="195721"/>
                    <a:pt x="516419" y="202876"/>
                    <a:pt x="518386" y="201981"/>
                  </a:cubicBezTo>
                  <a:cubicBezTo>
                    <a:pt x="519370" y="201534"/>
                    <a:pt x="519370" y="200774"/>
                    <a:pt x="519124" y="198896"/>
                  </a:cubicBezTo>
                  <a:lnTo>
                    <a:pt x="518386" y="189102"/>
                  </a:lnTo>
                  <a:cubicBezTo>
                    <a:pt x="518391" y="189053"/>
                    <a:pt x="521603" y="159753"/>
                    <a:pt x="518386" y="142952"/>
                  </a:cubicBezTo>
                  <a:cubicBezTo>
                    <a:pt x="515167" y="126137"/>
                    <a:pt x="506760" y="103778"/>
                    <a:pt x="499068" y="88215"/>
                  </a:cubicBezTo>
                  <a:cubicBezTo>
                    <a:pt x="491376" y="72652"/>
                    <a:pt x="479213" y="57627"/>
                    <a:pt x="472236" y="49577"/>
                  </a:cubicBezTo>
                  <a:cubicBezTo>
                    <a:pt x="465260" y="41528"/>
                    <a:pt x="466154" y="44211"/>
                    <a:pt x="457210" y="39918"/>
                  </a:cubicBezTo>
                  <a:cubicBezTo>
                    <a:pt x="448266" y="35625"/>
                    <a:pt x="435030" y="29722"/>
                    <a:pt x="418572" y="23818"/>
                  </a:cubicBezTo>
                  <a:cubicBezTo>
                    <a:pt x="402117" y="17916"/>
                    <a:pt x="375821" y="8435"/>
                    <a:pt x="358470" y="4500"/>
                  </a:cubicBezTo>
                  <a:cubicBezTo>
                    <a:pt x="341118" y="564"/>
                    <a:pt x="326630" y="-509"/>
                    <a:pt x="314467" y="2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6" tIns="34294" rIns="68586" bIns="34294" anchor="ctr"/>
            <a:lstStyle/>
            <a:p>
              <a:pPr algn="ctr" defTabSz="68584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组合 23"/>
          <p:cNvGrpSpPr>
            <a:grpSpLocks/>
          </p:cNvGrpSpPr>
          <p:nvPr/>
        </p:nvGrpSpPr>
        <p:grpSpPr bwMode="auto">
          <a:xfrm>
            <a:off x="6490604" y="6133723"/>
            <a:ext cx="552450" cy="552450"/>
            <a:chOff x="3937978" y="5180856"/>
            <a:chExt cx="552450" cy="552450"/>
          </a:xfrm>
        </p:grpSpPr>
        <p:sp>
          <p:nvSpPr>
            <p:cNvPr id="24" name="椭圆 23"/>
            <p:cNvSpPr/>
            <p:nvPr/>
          </p:nvSpPr>
          <p:spPr>
            <a:xfrm>
              <a:off x="3937978" y="5180856"/>
              <a:ext cx="552450" cy="5524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5" name="Group 38"/>
            <p:cNvGrpSpPr/>
            <p:nvPr/>
          </p:nvGrpSpPr>
          <p:grpSpPr>
            <a:xfrm>
              <a:off x="4022991" y="5324161"/>
              <a:ext cx="348415" cy="247981"/>
              <a:chOff x="5326857" y="2779521"/>
              <a:chExt cx="2283619" cy="2167129"/>
            </a:xfrm>
            <a:solidFill>
              <a:schemeClr val="bg1"/>
            </a:solidFill>
          </p:grpSpPr>
          <p:sp>
            <p:nvSpPr>
              <p:cNvPr id="26" name="Freeform 45"/>
              <p:cNvSpPr/>
              <p:nvPr/>
            </p:nvSpPr>
            <p:spPr>
              <a:xfrm>
                <a:off x="5326857" y="3228975"/>
                <a:ext cx="1147085" cy="1083469"/>
              </a:xfrm>
              <a:custGeom>
                <a:avLst/>
                <a:gdLst>
                  <a:gd name="connsiteX0" fmla="*/ 1090612 w 1147085"/>
                  <a:gd name="connsiteY0" fmla="*/ 0 h 1083469"/>
                  <a:gd name="connsiteX1" fmla="*/ 1147085 w 1147085"/>
                  <a:gd name="connsiteY1" fmla="*/ 460567 h 1083469"/>
                  <a:gd name="connsiteX2" fmla="*/ 1078295 w 1147085"/>
                  <a:gd name="connsiteY2" fmla="*/ 504743 h 1083469"/>
                  <a:gd name="connsiteX3" fmla="*/ 1025237 w 1147085"/>
                  <a:gd name="connsiteY3" fmla="*/ 72025 h 1083469"/>
                  <a:gd name="connsiteX4" fmla="*/ 79622 w 1147085"/>
                  <a:gd name="connsiteY4" fmla="*/ 171129 h 1083469"/>
                  <a:gd name="connsiteX5" fmla="*/ 186985 w 1147085"/>
                  <a:gd name="connsiteY5" fmla="*/ 990798 h 1083469"/>
                  <a:gd name="connsiteX6" fmla="*/ 186985 w 1147085"/>
                  <a:gd name="connsiteY6" fmla="*/ 1011445 h 1083469"/>
                  <a:gd name="connsiteX7" fmla="*/ 977729 w 1147085"/>
                  <a:gd name="connsiteY7" fmla="*/ 857154 h 1083469"/>
                  <a:gd name="connsiteX8" fmla="*/ 977729 w 1147085"/>
                  <a:gd name="connsiteY8" fmla="*/ 916854 h 1083469"/>
                  <a:gd name="connsiteX9" fmla="*/ 123825 w 1147085"/>
                  <a:gd name="connsiteY9" fmla="*/ 1083469 h 1083469"/>
                  <a:gd name="connsiteX10" fmla="*/ 0 w 1147085"/>
                  <a:gd name="connsiteY10" fmla="*/ 114300 h 1083469"/>
                  <a:gd name="connsiteX11" fmla="*/ 1090612 w 1147085"/>
                  <a:gd name="connsiteY11" fmla="*/ 0 h 1083469"/>
                  <a:gd name="connsiteX0" fmla="*/ 1090612 w 1147085"/>
                  <a:gd name="connsiteY0" fmla="*/ 0 h 1083469"/>
                  <a:gd name="connsiteX1" fmla="*/ 1147085 w 1147085"/>
                  <a:gd name="connsiteY1" fmla="*/ 460567 h 1083469"/>
                  <a:gd name="connsiteX2" fmla="*/ 1078295 w 1147085"/>
                  <a:gd name="connsiteY2" fmla="*/ 504743 h 1083469"/>
                  <a:gd name="connsiteX3" fmla="*/ 1025237 w 1147085"/>
                  <a:gd name="connsiteY3" fmla="*/ 72025 h 1083469"/>
                  <a:gd name="connsiteX4" fmla="*/ 79622 w 1147085"/>
                  <a:gd name="connsiteY4" fmla="*/ 171129 h 1083469"/>
                  <a:gd name="connsiteX5" fmla="*/ 186985 w 1147085"/>
                  <a:gd name="connsiteY5" fmla="*/ 1011445 h 1083469"/>
                  <a:gd name="connsiteX6" fmla="*/ 977729 w 1147085"/>
                  <a:gd name="connsiteY6" fmla="*/ 857154 h 1083469"/>
                  <a:gd name="connsiteX7" fmla="*/ 977729 w 1147085"/>
                  <a:gd name="connsiteY7" fmla="*/ 916854 h 1083469"/>
                  <a:gd name="connsiteX8" fmla="*/ 123825 w 1147085"/>
                  <a:gd name="connsiteY8" fmla="*/ 1083469 h 1083469"/>
                  <a:gd name="connsiteX9" fmla="*/ 0 w 1147085"/>
                  <a:gd name="connsiteY9" fmla="*/ 114300 h 1083469"/>
                  <a:gd name="connsiteX10" fmla="*/ 1090612 w 1147085"/>
                  <a:gd name="connsiteY10" fmla="*/ 0 h 108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7085" h="1083469">
                    <a:moveTo>
                      <a:pt x="1090612" y="0"/>
                    </a:moveTo>
                    <a:lnTo>
                      <a:pt x="1147085" y="460567"/>
                    </a:lnTo>
                    <a:cubicBezTo>
                      <a:pt x="1121629" y="471368"/>
                      <a:pt x="1098257" y="486098"/>
                      <a:pt x="1078295" y="504743"/>
                    </a:cubicBezTo>
                    <a:lnTo>
                      <a:pt x="1025237" y="72025"/>
                    </a:lnTo>
                    <a:lnTo>
                      <a:pt x="79622" y="171129"/>
                    </a:lnTo>
                    <a:lnTo>
                      <a:pt x="186985" y="1011445"/>
                    </a:lnTo>
                    <a:lnTo>
                      <a:pt x="977729" y="857154"/>
                    </a:lnTo>
                    <a:lnTo>
                      <a:pt x="977729" y="916854"/>
                    </a:lnTo>
                    <a:lnTo>
                      <a:pt x="123825" y="1083469"/>
                    </a:lnTo>
                    <a:lnTo>
                      <a:pt x="0" y="114300"/>
                    </a:lnTo>
                    <a:lnTo>
                      <a:pt x="1090612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7" name="Oval 23"/>
              <p:cNvSpPr/>
              <p:nvPr/>
            </p:nvSpPr>
            <p:spPr bwMode="auto">
              <a:xfrm>
                <a:off x="5472973" y="4217016"/>
                <a:ext cx="831613" cy="515322"/>
              </a:xfrm>
              <a:custGeom>
                <a:avLst/>
                <a:gdLst/>
                <a:ahLst/>
                <a:cxnLst/>
                <a:rect l="l" t="t" r="r" b="b"/>
                <a:pathLst>
                  <a:path w="831613" h="515322">
                    <a:moveTo>
                      <a:pt x="656506" y="0"/>
                    </a:moveTo>
                    <a:cubicBezTo>
                      <a:pt x="722980" y="12459"/>
                      <a:pt x="782484" y="33487"/>
                      <a:pt x="831613" y="60220"/>
                    </a:cubicBezTo>
                    <a:lnTo>
                      <a:pt x="831613" y="156807"/>
                    </a:lnTo>
                    <a:lnTo>
                      <a:pt x="790343" y="156807"/>
                    </a:lnTo>
                    <a:cubicBezTo>
                      <a:pt x="689578" y="156807"/>
                      <a:pt x="607892" y="247187"/>
                      <a:pt x="607892" y="358678"/>
                    </a:cubicBezTo>
                    <a:cubicBezTo>
                      <a:pt x="607892" y="412735"/>
                      <a:pt x="627095" y="461830"/>
                      <a:pt x="658968" y="497546"/>
                    </a:cubicBezTo>
                    <a:cubicBezTo>
                      <a:pt x="605816" y="509342"/>
                      <a:pt x="548050" y="515322"/>
                      <a:pt x="487726" y="515322"/>
                    </a:cubicBezTo>
                    <a:cubicBezTo>
                      <a:pt x="218362" y="515322"/>
                      <a:pt x="0" y="396081"/>
                      <a:pt x="0" y="248990"/>
                    </a:cubicBezTo>
                    <a:cubicBezTo>
                      <a:pt x="0" y="198934"/>
                      <a:pt x="25288" y="152104"/>
                      <a:pt x="70263" y="113194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8" name="Rounded Rectangle 13"/>
              <p:cNvSpPr/>
              <p:nvPr/>
            </p:nvSpPr>
            <p:spPr bwMode="auto">
              <a:xfrm>
                <a:off x="6127748" y="3705225"/>
                <a:ext cx="1375518" cy="1241425"/>
              </a:xfrm>
              <a:custGeom>
                <a:avLst/>
                <a:gdLst/>
                <a:ahLst/>
                <a:cxnLst/>
                <a:rect l="l" t="t" r="r" b="b"/>
                <a:pathLst>
                  <a:path w="1375518" h="1241425">
                    <a:moveTo>
                      <a:pt x="880211" y="0"/>
                    </a:moveTo>
                    <a:lnTo>
                      <a:pt x="1125002" y="0"/>
                    </a:lnTo>
                    <a:cubicBezTo>
                      <a:pt x="1202113" y="0"/>
                      <a:pt x="1271265" y="34077"/>
                      <a:pt x="1317403" y="88704"/>
                    </a:cubicBezTo>
                    <a:cubicBezTo>
                      <a:pt x="1244331" y="103169"/>
                      <a:pt x="1190628" y="168346"/>
                      <a:pt x="1190628" y="246066"/>
                    </a:cubicBezTo>
                    <a:lnTo>
                      <a:pt x="1190628" y="708029"/>
                    </a:lnTo>
                    <a:lnTo>
                      <a:pt x="929175" y="708029"/>
                    </a:lnTo>
                    <a:lnTo>
                      <a:pt x="803618" y="172438"/>
                    </a:lnTo>
                    <a:close/>
                    <a:moveTo>
                      <a:pt x="481554" y="0"/>
                    </a:moveTo>
                    <a:lnTo>
                      <a:pt x="726347" y="0"/>
                    </a:lnTo>
                    <a:lnTo>
                      <a:pt x="802940" y="172436"/>
                    </a:lnTo>
                    <a:lnTo>
                      <a:pt x="674361" y="720915"/>
                    </a:lnTo>
                    <a:cubicBezTo>
                      <a:pt x="614856" y="745801"/>
                      <a:pt x="573090" y="804586"/>
                      <a:pt x="573090" y="873128"/>
                    </a:cubicBezTo>
                    <a:cubicBezTo>
                      <a:pt x="573090" y="964310"/>
                      <a:pt x="647007" y="1038227"/>
                      <a:pt x="738189" y="1038227"/>
                    </a:cubicBezTo>
                    <a:lnTo>
                      <a:pt x="1375518" y="1038227"/>
                    </a:lnTo>
                    <a:cubicBezTo>
                      <a:pt x="1351252" y="1154299"/>
                      <a:pt x="1248302" y="1241425"/>
                      <a:pt x="1125002" y="1241425"/>
                    </a:cubicBezTo>
                    <a:lnTo>
                      <a:pt x="481554" y="1241425"/>
                    </a:lnTo>
                    <a:cubicBezTo>
                      <a:pt x="358254" y="1241425"/>
                      <a:pt x="255302" y="1154298"/>
                      <a:pt x="231037" y="1038224"/>
                    </a:cubicBezTo>
                    <a:lnTo>
                      <a:pt x="165099" y="1038224"/>
                    </a:lnTo>
                    <a:cubicBezTo>
                      <a:pt x="73917" y="1038224"/>
                      <a:pt x="0" y="964307"/>
                      <a:pt x="0" y="873125"/>
                    </a:cubicBezTo>
                    <a:cubicBezTo>
                      <a:pt x="0" y="781943"/>
                      <a:pt x="73917" y="708026"/>
                      <a:pt x="165099" y="708026"/>
                    </a:cubicBezTo>
                    <a:lnTo>
                      <a:pt x="225428" y="708026"/>
                    </a:lnTo>
                    <a:lnTo>
                      <a:pt x="225428" y="256126"/>
                    </a:lnTo>
                    <a:cubicBezTo>
                      <a:pt x="225428" y="114672"/>
                      <a:pt x="340100" y="0"/>
                      <a:pt x="481554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9" name="Oval 57"/>
              <p:cNvSpPr/>
              <p:nvPr/>
            </p:nvSpPr>
            <p:spPr bwMode="auto">
              <a:xfrm>
                <a:off x="6524624" y="2779521"/>
                <a:ext cx="835025" cy="835025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0" name="Rounded Rectangle 14"/>
              <p:cNvSpPr/>
              <p:nvPr/>
            </p:nvSpPr>
            <p:spPr bwMode="auto">
              <a:xfrm>
                <a:off x="6740522" y="3829050"/>
                <a:ext cx="869954" cy="874713"/>
              </a:xfrm>
              <a:custGeom>
                <a:avLst/>
                <a:gdLst>
                  <a:gd name="connsiteX0" fmla="*/ 744540 w 869954"/>
                  <a:gd name="connsiteY0" fmla="*/ 0 h 874713"/>
                  <a:gd name="connsiteX1" fmla="*/ 869954 w 869954"/>
                  <a:gd name="connsiteY1" fmla="*/ 125414 h 874713"/>
                  <a:gd name="connsiteX2" fmla="*/ 869953 w 869954"/>
                  <a:gd name="connsiteY2" fmla="*/ 706437 h 874713"/>
                  <a:gd name="connsiteX3" fmla="*/ 869952 w 869954"/>
                  <a:gd name="connsiteY3" fmla="*/ 749299 h 874713"/>
                  <a:gd name="connsiteX4" fmla="*/ 744538 w 869954"/>
                  <a:gd name="connsiteY4" fmla="*/ 874713 h 874713"/>
                  <a:gd name="connsiteX5" fmla="*/ 125414 w 869954"/>
                  <a:gd name="connsiteY5" fmla="*/ 874712 h 874713"/>
                  <a:gd name="connsiteX6" fmla="*/ 0 w 869954"/>
                  <a:gd name="connsiteY6" fmla="*/ 749298 h 874713"/>
                  <a:gd name="connsiteX7" fmla="*/ 1 w 869954"/>
                  <a:gd name="connsiteY7" fmla="*/ 749299 h 874713"/>
                  <a:gd name="connsiteX8" fmla="*/ 125415 w 869954"/>
                  <a:gd name="connsiteY8" fmla="*/ 623885 h 874713"/>
                  <a:gd name="connsiteX9" fmla="*/ 619126 w 869954"/>
                  <a:gd name="connsiteY9" fmla="*/ 623885 h 874713"/>
                  <a:gd name="connsiteX10" fmla="*/ 619126 w 869954"/>
                  <a:gd name="connsiteY10" fmla="*/ 125414 h 874713"/>
                  <a:gd name="connsiteX11" fmla="*/ 744540 w 869954"/>
                  <a:gd name="connsiteY11" fmla="*/ 0 h 874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69954" h="874713">
                    <a:moveTo>
                      <a:pt x="744540" y="0"/>
                    </a:moveTo>
                    <a:cubicBezTo>
                      <a:pt x="813804" y="0"/>
                      <a:pt x="869954" y="56150"/>
                      <a:pt x="869954" y="125414"/>
                    </a:cubicBezTo>
                    <a:cubicBezTo>
                      <a:pt x="869954" y="319088"/>
                      <a:pt x="869953" y="512763"/>
                      <a:pt x="869953" y="706437"/>
                    </a:cubicBezTo>
                    <a:cubicBezTo>
                      <a:pt x="869953" y="720724"/>
                      <a:pt x="869952" y="735012"/>
                      <a:pt x="869952" y="749299"/>
                    </a:cubicBezTo>
                    <a:cubicBezTo>
                      <a:pt x="869952" y="818563"/>
                      <a:pt x="813802" y="874713"/>
                      <a:pt x="744538" y="874713"/>
                    </a:cubicBezTo>
                    <a:lnTo>
                      <a:pt x="125414" y="874712"/>
                    </a:lnTo>
                    <a:cubicBezTo>
                      <a:pt x="56150" y="874712"/>
                      <a:pt x="0" y="818562"/>
                      <a:pt x="0" y="749298"/>
                    </a:cubicBezTo>
                    <a:lnTo>
                      <a:pt x="1" y="749299"/>
                    </a:lnTo>
                    <a:cubicBezTo>
                      <a:pt x="1" y="680035"/>
                      <a:pt x="56151" y="623885"/>
                      <a:pt x="125415" y="623885"/>
                    </a:cubicBezTo>
                    <a:lnTo>
                      <a:pt x="619126" y="623885"/>
                    </a:lnTo>
                    <a:lnTo>
                      <a:pt x="619126" y="125414"/>
                    </a:lnTo>
                    <a:cubicBezTo>
                      <a:pt x="619126" y="56150"/>
                      <a:pt x="675276" y="0"/>
                      <a:pt x="74454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31" name="文本框 14"/>
          <p:cNvSpPr txBox="1">
            <a:spLocks noChangeArrowheads="1"/>
          </p:cNvSpPr>
          <p:nvPr/>
        </p:nvSpPr>
        <p:spPr bwMode="auto">
          <a:xfrm>
            <a:off x="0" y="272259"/>
            <a:ext cx="12192000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       </a:t>
            </a:r>
            <a:r>
              <a:rPr lang="zh-CN" altLang="en-US" sz="20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北京航空航天大学     工业与制造系统工程系</a:t>
            </a:r>
            <a:endParaRPr lang="zh-CN" altLang="en-US" sz="1600" dirty="0">
              <a:solidFill>
                <a:srgbClr val="FFFFFF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0329926" y="6227385"/>
            <a:ext cx="1452562" cy="365125"/>
          </a:xfrm>
        </p:spPr>
        <p:txBody>
          <a:bodyPr/>
          <a:lstStyle/>
          <a:p>
            <a:r>
              <a:rPr lang="en-US" altLang="zh-CN" sz="2000" dirty="0"/>
              <a:t>2016/10/8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454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0" r="6962"/>
          <a:stretch/>
        </p:blipFill>
        <p:spPr>
          <a:xfrm>
            <a:off x="-2136" y="0"/>
            <a:ext cx="12194136" cy="6858000"/>
          </a:xfrm>
          <a:prstGeom prst="rect">
            <a:avLst/>
          </a:prstGeom>
        </p:spPr>
      </p:pic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做什么？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10052" y="5617259"/>
            <a:ext cx="3771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 what?</a:t>
            </a:r>
            <a:endParaRPr lang="da-DK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</a:t>
            </a:r>
            <a:endParaRPr lang="zh-CN" altLang="en-US" sz="4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flipV="1">
            <a:off x="4210051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910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内容占位符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0" r="6962"/>
          <a:stretch/>
        </p:blipFill>
        <p:spPr>
          <a:xfrm>
            <a:off x="-2136" y="795440"/>
            <a:ext cx="12194136" cy="6062559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8"/>
          <a:stretch/>
        </p:blipFill>
        <p:spPr>
          <a:xfrm>
            <a:off x="1865447" y="780107"/>
            <a:ext cx="8123211" cy="5684711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要做什么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8" name="等腰三角形 7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14" name="矩形 13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516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411" y="1330859"/>
            <a:ext cx="1933569" cy="20696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08" y="1700763"/>
            <a:ext cx="1485036" cy="16972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23" y="1671620"/>
            <a:ext cx="1446060" cy="172887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44" y="1661595"/>
            <a:ext cx="1641515" cy="174407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" name="矩形 1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 hidden="1"/>
          <p:cNvSpPr/>
          <p:nvPr/>
        </p:nvSpPr>
        <p:spPr>
          <a:xfrm>
            <a:off x="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32" name="等腰三角形 31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585890" y="4259092"/>
            <a:ext cx="109697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3732084" y="5276855"/>
            <a:ext cx="4727832" cy="598567"/>
            <a:chOff x="4243800" y="5791200"/>
            <a:chExt cx="3160300" cy="400110"/>
          </a:xfrm>
        </p:grpSpPr>
        <p:sp>
          <p:nvSpPr>
            <p:cNvPr id="37" name="文本框 36"/>
            <p:cNvSpPr txBox="1"/>
            <p:nvPr/>
          </p:nvSpPr>
          <p:spPr>
            <a:xfrm>
              <a:off x="4787900" y="5836956"/>
              <a:ext cx="2616200" cy="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RECENT  TIMES</a:t>
              </a:r>
            </a:p>
          </p:txBody>
        </p:sp>
        <p:sp>
          <p:nvSpPr>
            <p:cNvPr id="38" name="Freeform 26"/>
            <p:cNvSpPr>
              <a:spLocks noEditPoints="1"/>
            </p:cNvSpPr>
            <p:nvPr/>
          </p:nvSpPr>
          <p:spPr bwMode="auto">
            <a:xfrm>
              <a:off x="4243800" y="5791200"/>
              <a:ext cx="399310" cy="400110"/>
            </a:xfrm>
            <a:custGeom>
              <a:avLst/>
              <a:gdLst>
                <a:gd name="T0" fmla="*/ 105 w 211"/>
                <a:gd name="T1" fmla="*/ 0 h 211"/>
                <a:gd name="T2" fmla="*/ 211 w 211"/>
                <a:gd name="T3" fmla="*/ 106 h 211"/>
                <a:gd name="T4" fmla="*/ 105 w 211"/>
                <a:gd name="T5" fmla="*/ 211 h 211"/>
                <a:gd name="T6" fmla="*/ 0 w 211"/>
                <a:gd name="T7" fmla="*/ 106 h 211"/>
                <a:gd name="T8" fmla="*/ 105 w 211"/>
                <a:gd name="T9" fmla="*/ 0 h 211"/>
                <a:gd name="T10" fmla="*/ 105 w 211"/>
                <a:gd name="T11" fmla="*/ 122 h 211"/>
                <a:gd name="T12" fmla="*/ 115 w 211"/>
                <a:gd name="T13" fmla="*/ 111 h 211"/>
                <a:gd name="T14" fmla="*/ 154 w 211"/>
                <a:gd name="T15" fmla="*/ 65 h 211"/>
                <a:gd name="T16" fmla="*/ 153 w 211"/>
                <a:gd name="T17" fmla="*/ 55 h 211"/>
                <a:gd name="T18" fmla="*/ 153 w 211"/>
                <a:gd name="T19" fmla="*/ 55 h 211"/>
                <a:gd name="T20" fmla="*/ 142 w 211"/>
                <a:gd name="T21" fmla="*/ 56 h 211"/>
                <a:gd name="T22" fmla="*/ 104 w 211"/>
                <a:gd name="T23" fmla="*/ 101 h 211"/>
                <a:gd name="T24" fmla="*/ 80 w 211"/>
                <a:gd name="T25" fmla="*/ 81 h 211"/>
                <a:gd name="T26" fmla="*/ 70 w 211"/>
                <a:gd name="T27" fmla="*/ 82 h 211"/>
                <a:gd name="T28" fmla="*/ 70 w 211"/>
                <a:gd name="T29" fmla="*/ 82 h 211"/>
                <a:gd name="T30" fmla="*/ 71 w 211"/>
                <a:gd name="T31" fmla="*/ 92 h 211"/>
                <a:gd name="T32" fmla="*/ 94 w 211"/>
                <a:gd name="T33" fmla="*/ 112 h 211"/>
                <a:gd name="T34" fmla="*/ 105 w 211"/>
                <a:gd name="T35" fmla="*/ 122 h 211"/>
                <a:gd name="T36" fmla="*/ 30 w 211"/>
                <a:gd name="T37" fmla="*/ 111 h 211"/>
                <a:gd name="T38" fmla="*/ 51 w 211"/>
                <a:gd name="T39" fmla="*/ 111 h 211"/>
                <a:gd name="T40" fmla="*/ 51 w 211"/>
                <a:gd name="T41" fmla="*/ 100 h 211"/>
                <a:gd name="T42" fmla="*/ 30 w 211"/>
                <a:gd name="T43" fmla="*/ 100 h 211"/>
                <a:gd name="T44" fmla="*/ 30 w 211"/>
                <a:gd name="T45" fmla="*/ 111 h 211"/>
                <a:gd name="T46" fmla="*/ 159 w 211"/>
                <a:gd name="T47" fmla="*/ 111 h 211"/>
                <a:gd name="T48" fmla="*/ 180 w 211"/>
                <a:gd name="T49" fmla="*/ 111 h 211"/>
                <a:gd name="T50" fmla="*/ 180 w 211"/>
                <a:gd name="T51" fmla="*/ 100 h 211"/>
                <a:gd name="T52" fmla="*/ 159 w 211"/>
                <a:gd name="T53" fmla="*/ 100 h 211"/>
                <a:gd name="T54" fmla="*/ 159 w 211"/>
                <a:gd name="T55" fmla="*/ 111 h 211"/>
                <a:gd name="T56" fmla="*/ 100 w 211"/>
                <a:gd name="T57" fmla="*/ 31 h 211"/>
                <a:gd name="T58" fmla="*/ 100 w 211"/>
                <a:gd name="T59" fmla="*/ 52 h 211"/>
                <a:gd name="T60" fmla="*/ 111 w 211"/>
                <a:gd name="T61" fmla="*/ 52 h 211"/>
                <a:gd name="T62" fmla="*/ 111 w 211"/>
                <a:gd name="T63" fmla="*/ 31 h 211"/>
                <a:gd name="T64" fmla="*/ 100 w 211"/>
                <a:gd name="T65" fmla="*/ 31 h 211"/>
                <a:gd name="T66" fmla="*/ 100 w 211"/>
                <a:gd name="T67" fmla="*/ 160 h 211"/>
                <a:gd name="T68" fmla="*/ 100 w 211"/>
                <a:gd name="T69" fmla="*/ 181 h 211"/>
                <a:gd name="T70" fmla="*/ 111 w 211"/>
                <a:gd name="T71" fmla="*/ 181 h 211"/>
                <a:gd name="T72" fmla="*/ 111 w 211"/>
                <a:gd name="T73" fmla="*/ 160 h 211"/>
                <a:gd name="T74" fmla="*/ 100 w 211"/>
                <a:gd name="T75" fmla="*/ 160 h 211"/>
                <a:gd name="T76" fmla="*/ 105 w 211"/>
                <a:gd name="T77" fmla="*/ 20 h 211"/>
                <a:gd name="T78" fmla="*/ 20 w 211"/>
                <a:gd name="T79" fmla="*/ 106 h 211"/>
                <a:gd name="T80" fmla="*/ 105 w 211"/>
                <a:gd name="T81" fmla="*/ 191 h 211"/>
                <a:gd name="T82" fmla="*/ 191 w 211"/>
                <a:gd name="T83" fmla="*/ 106 h 211"/>
                <a:gd name="T84" fmla="*/ 105 w 211"/>
                <a:gd name="T85" fmla="*/ 2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1" h="211">
                  <a:moveTo>
                    <a:pt x="105" y="0"/>
                  </a:moveTo>
                  <a:cubicBezTo>
                    <a:pt x="164" y="0"/>
                    <a:pt x="211" y="47"/>
                    <a:pt x="211" y="106"/>
                  </a:cubicBezTo>
                  <a:cubicBezTo>
                    <a:pt x="211" y="164"/>
                    <a:pt x="164" y="211"/>
                    <a:pt x="105" y="211"/>
                  </a:cubicBezTo>
                  <a:cubicBezTo>
                    <a:pt x="47" y="211"/>
                    <a:pt x="0" y="164"/>
                    <a:pt x="0" y="106"/>
                  </a:cubicBezTo>
                  <a:cubicBezTo>
                    <a:pt x="0" y="47"/>
                    <a:pt x="47" y="0"/>
                    <a:pt x="105" y="0"/>
                  </a:cubicBezTo>
                  <a:close/>
                  <a:moveTo>
                    <a:pt x="105" y="122"/>
                  </a:moveTo>
                  <a:cubicBezTo>
                    <a:pt x="115" y="111"/>
                    <a:pt x="115" y="111"/>
                    <a:pt x="115" y="111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6" y="62"/>
                    <a:pt x="156" y="57"/>
                    <a:pt x="153" y="55"/>
                  </a:cubicBezTo>
                  <a:cubicBezTo>
                    <a:pt x="153" y="55"/>
                    <a:pt x="153" y="55"/>
                    <a:pt x="153" y="55"/>
                  </a:cubicBezTo>
                  <a:cubicBezTo>
                    <a:pt x="150" y="52"/>
                    <a:pt x="145" y="53"/>
                    <a:pt x="142" y="56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80" y="81"/>
                    <a:pt x="80" y="81"/>
                    <a:pt x="80" y="81"/>
                  </a:cubicBezTo>
                  <a:cubicBezTo>
                    <a:pt x="77" y="79"/>
                    <a:pt x="73" y="79"/>
                    <a:pt x="70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68" y="85"/>
                    <a:pt x="68" y="90"/>
                    <a:pt x="71" y="92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105" y="122"/>
                    <a:pt x="105" y="122"/>
                    <a:pt x="105" y="122"/>
                  </a:cubicBezTo>
                  <a:close/>
                  <a:moveTo>
                    <a:pt x="30" y="111"/>
                  </a:moveTo>
                  <a:cubicBezTo>
                    <a:pt x="51" y="111"/>
                    <a:pt x="51" y="111"/>
                    <a:pt x="51" y="111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0" y="111"/>
                    <a:pt x="30" y="111"/>
                    <a:pt x="30" y="111"/>
                  </a:cubicBezTo>
                  <a:close/>
                  <a:moveTo>
                    <a:pt x="159" y="111"/>
                  </a:moveTo>
                  <a:cubicBezTo>
                    <a:pt x="180" y="111"/>
                    <a:pt x="180" y="111"/>
                    <a:pt x="180" y="111"/>
                  </a:cubicBezTo>
                  <a:cubicBezTo>
                    <a:pt x="180" y="100"/>
                    <a:pt x="180" y="100"/>
                    <a:pt x="180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59" y="111"/>
                    <a:pt x="159" y="111"/>
                    <a:pt x="159" y="111"/>
                  </a:cubicBezTo>
                  <a:close/>
                  <a:moveTo>
                    <a:pt x="100" y="31"/>
                  </a:moveTo>
                  <a:cubicBezTo>
                    <a:pt x="100" y="52"/>
                    <a:pt x="100" y="52"/>
                    <a:pt x="100" y="52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00" y="31"/>
                    <a:pt x="100" y="31"/>
                    <a:pt x="100" y="31"/>
                  </a:cubicBezTo>
                  <a:close/>
                  <a:moveTo>
                    <a:pt x="100" y="160"/>
                  </a:moveTo>
                  <a:cubicBezTo>
                    <a:pt x="100" y="181"/>
                    <a:pt x="100" y="181"/>
                    <a:pt x="100" y="181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1" y="160"/>
                    <a:pt x="111" y="160"/>
                    <a:pt x="111" y="160"/>
                  </a:cubicBezTo>
                  <a:cubicBezTo>
                    <a:pt x="100" y="160"/>
                    <a:pt x="100" y="160"/>
                    <a:pt x="100" y="160"/>
                  </a:cubicBezTo>
                  <a:close/>
                  <a:moveTo>
                    <a:pt x="105" y="20"/>
                  </a:moveTo>
                  <a:cubicBezTo>
                    <a:pt x="58" y="20"/>
                    <a:pt x="20" y="58"/>
                    <a:pt x="20" y="106"/>
                  </a:cubicBezTo>
                  <a:cubicBezTo>
                    <a:pt x="20" y="153"/>
                    <a:pt x="58" y="191"/>
                    <a:pt x="105" y="191"/>
                  </a:cubicBezTo>
                  <a:cubicBezTo>
                    <a:pt x="153" y="191"/>
                    <a:pt x="191" y="153"/>
                    <a:pt x="191" y="106"/>
                  </a:cubicBezTo>
                  <a:cubicBezTo>
                    <a:pt x="191" y="58"/>
                    <a:pt x="153" y="20"/>
                    <a:pt x="105" y="2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676207" y="4437573"/>
            <a:ext cx="770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远古时期</a:t>
            </a:r>
          </a:p>
        </p:txBody>
      </p:sp>
      <p:sp>
        <p:nvSpPr>
          <p:cNvPr id="40" name="六边形 39"/>
          <p:cNvSpPr/>
          <p:nvPr/>
        </p:nvSpPr>
        <p:spPr>
          <a:xfrm>
            <a:off x="1961627" y="4173070"/>
            <a:ext cx="199570" cy="172044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1753126" y="3465513"/>
            <a:ext cx="633412" cy="633412"/>
            <a:chOff x="1744706" y="3555940"/>
            <a:chExt cx="633412" cy="633412"/>
          </a:xfrm>
        </p:grpSpPr>
        <p:sp>
          <p:nvSpPr>
            <p:cNvPr id="42" name="椭圆 41"/>
            <p:cNvSpPr/>
            <p:nvPr/>
          </p:nvSpPr>
          <p:spPr>
            <a:xfrm>
              <a:off x="1744706" y="3555940"/>
              <a:ext cx="633412" cy="633412"/>
            </a:xfrm>
            <a:prstGeom prst="ellipse">
              <a:avLst/>
            </a:prstGeom>
            <a:solidFill>
              <a:schemeClr val="accent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Freeform 14"/>
            <p:cNvSpPr>
              <a:spLocks noEditPoints="1"/>
            </p:cNvSpPr>
            <p:nvPr/>
          </p:nvSpPr>
          <p:spPr bwMode="auto">
            <a:xfrm>
              <a:off x="1923652" y="3670080"/>
              <a:ext cx="275520" cy="405132"/>
            </a:xfrm>
            <a:custGeom>
              <a:avLst/>
              <a:gdLst>
                <a:gd name="T0" fmla="*/ 110 w 157"/>
                <a:gd name="T1" fmla="*/ 3 h 231"/>
                <a:gd name="T2" fmla="*/ 13 w 157"/>
                <a:gd name="T3" fmla="*/ 36 h 231"/>
                <a:gd name="T4" fmla="*/ 3 w 157"/>
                <a:gd name="T5" fmla="*/ 75 h 231"/>
                <a:gd name="T6" fmla="*/ 5 w 157"/>
                <a:gd name="T7" fmla="*/ 201 h 231"/>
                <a:gd name="T8" fmla="*/ 42 w 157"/>
                <a:gd name="T9" fmla="*/ 229 h 231"/>
                <a:gd name="T10" fmla="*/ 52 w 157"/>
                <a:gd name="T11" fmla="*/ 229 h 231"/>
                <a:gd name="T12" fmla="*/ 150 w 157"/>
                <a:gd name="T13" fmla="*/ 193 h 231"/>
                <a:gd name="T14" fmla="*/ 156 w 157"/>
                <a:gd name="T15" fmla="*/ 170 h 231"/>
                <a:gd name="T16" fmla="*/ 155 w 157"/>
                <a:gd name="T17" fmla="*/ 29 h 231"/>
                <a:gd name="T18" fmla="*/ 152 w 157"/>
                <a:gd name="T19" fmla="*/ 27 h 231"/>
                <a:gd name="T20" fmla="*/ 150 w 157"/>
                <a:gd name="T21" fmla="*/ 27 h 231"/>
                <a:gd name="T22" fmla="*/ 88 w 157"/>
                <a:gd name="T23" fmla="*/ 51 h 231"/>
                <a:gd name="T24" fmla="*/ 87 w 157"/>
                <a:gd name="T25" fmla="*/ 51 h 231"/>
                <a:gd name="T26" fmla="*/ 53 w 157"/>
                <a:gd name="T27" fmla="*/ 64 h 231"/>
                <a:gd name="T28" fmla="*/ 51 w 157"/>
                <a:gd name="T29" fmla="*/ 65 h 231"/>
                <a:gd name="T30" fmla="*/ 87 w 157"/>
                <a:gd name="T31" fmla="*/ 51 h 231"/>
                <a:gd name="T32" fmla="*/ 150 w 157"/>
                <a:gd name="T33" fmla="*/ 27 h 231"/>
                <a:gd name="T34" fmla="*/ 145 w 157"/>
                <a:gd name="T35" fmla="*/ 24 h 231"/>
                <a:gd name="T36" fmla="*/ 40 w 157"/>
                <a:gd name="T37" fmla="*/ 64 h 231"/>
                <a:gd name="T38" fmla="*/ 43 w 157"/>
                <a:gd name="T39" fmla="*/ 65 h 231"/>
                <a:gd name="T40" fmla="*/ 42 w 157"/>
                <a:gd name="T41" fmla="*/ 65 h 231"/>
                <a:gd name="T42" fmla="*/ 36 w 157"/>
                <a:gd name="T43" fmla="*/ 62 h 231"/>
                <a:gd name="T44" fmla="*/ 142 w 157"/>
                <a:gd name="T45" fmla="*/ 22 h 231"/>
                <a:gd name="T46" fmla="*/ 137 w 157"/>
                <a:gd name="T47" fmla="*/ 19 h 231"/>
                <a:gd name="T48" fmla="*/ 31 w 157"/>
                <a:gd name="T49" fmla="*/ 59 h 231"/>
                <a:gd name="T50" fmla="*/ 27 w 157"/>
                <a:gd name="T51" fmla="*/ 57 h 231"/>
                <a:gd name="T52" fmla="*/ 134 w 157"/>
                <a:gd name="T53" fmla="*/ 17 h 231"/>
                <a:gd name="T54" fmla="*/ 130 w 157"/>
                <a:gd name="T55" fmla="*/ 15 h 231"/>
                <a:gd name="T56" fmla="*/ 23 w 157"/>
                <a:gd name="T57" fmla="*/ 55 h 231"/>
                <a:gd name="T58" fmla="*/ 21 w 157"/>
                <a:gd name="T59" fmla="*/ 53 h 231"/>
                <a:gd name="T60" fmla="*/ 127 w 157"/>
                <a:gd name="T61" fmla="*/ 13 h 231"/>
                <a:gd name="T62" fmla="*/ 123 w 157"/>
                <a:gd name="T63" fmla="*/ 10 h 231"/>
                <a:gd name="T64" fmla="*/ 17 w 157"/>
                <a:gd name="T65" fmla="*/ 50 h 231"/>
                <a:gd name="T66" fmla="*/ 26 w 157"/>
                <a:gd name="T67" fmla="*/ 42 h 231"/>
                <a:gd name="T68" fmla="*/ 120 w 157"/>
                <a:gd name="T69" fmla="*/ 9 h 231"/>
                <a:gd name="T70" fmla="*/ 110 w 157"/>
                <a:gd name="T71" fmla="*/ 3 h 231"/>
                <a:gd name="T72" fmla="*/ 27 w 157"/>
                <a:gd name="T73" fmla="*/ 57 h 231"/>
                <a:gd name="T74" fmla="*/ 23 w 157"/>
                <a:gd name="T75" fmla="*/ 55 h 231"/>
                <a:gd name="T76" fmla="*/ 27 w 157"/>
                <a:gd name="T77" fmla="*/ 57 h 231"/>
                <a:gd name="T78" fmla="*/ 18 w 157"/>
                <a:gd name="T79" fmla="*/ 51 h 231"/>
                <a:gd name="T80" fmla="*/ 17 w 157"/>
                <a:gd name="T81" fmla="*/ 50 h 231"/>
                <a:gd name="T82" fmla="*/ 18 w 157"/>
                <a:gd name="T83" fmla="*/ 51 h 231"/>
                <a:gd name="T84" fmla="*/ 70 w 157"/>
                <a:gd name="T85" fmla="*/ 108 h 231"/>
                <a:gd name="T86" fmla="*/ 67 w 157"/>
                <a:gd name="T87" fmla="*/ 105 h 231"/>
                <a:gd name="T88" fmla="*/ 68 w 157"/>
                <a:gd name="T89" fmla="*/ 88 h 231"/>
                <a:gd name="T90" fmla="*/ 71 w 157"/>
                <a:gd name="T91" fmla="*/ 83 h 231"/>
                <a:gd name="T92" fmla="*/ 142 w 157"/>
                <a:gd name="T93" fmla="*/ 60 h 231"/>
                <a:gd name="T94" fmla="*/ 145 w 157"/>
                <a:gd name="T95" fmla="*/ 63 h 231"/>
                <a:gd name="T96" fmla="*/ 145 w 157"/>
                <a:gd name="T97" fmla="*/ 80 h 231"/>
                <a:gd name="T98" fmla="*/ 142 w 157"/>
                <a:gd name="T99" fmla="*/ 85 h 231"/>
                <a:gd name="T100" fmla="*/ 70 w 157"/>
                <a:gd name="T101" fmla="*/ 10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231">
                  <a:moveTo>
                    <a:pt x="110" y="3"/>
                  </a:moveTo>
                  <a:cubicBezTo>
                    <a:pt x="78" y="14"/>
                    <a:pt x="45" y="25"/>
                    <a:pt x="13" y="36"/>
                  </a:cubicBezTo>
                  <a:cubicBezTo>
                    <a:pt x="0" y="42"/>
                    <a:pt x="5" y="57"/>
                    <a:pt x="3" y="75"/>
                  </a:cubicBezTo>
                  <a:cubicBezTo>
                    <a:pt x="4" y="117"/>
                    <a:pt x="4" y="159"/>
                    <a:pt x="5" y="201"/>
                  </a:cubicBezTo>
                  <a:cubicBezTo>
                    <a:pt x="5" y="214"/>
                    <a:pt x="24" y="225"/>
                    <a:pt x="42" y="229"/>
                  </a:cubicBezTo>
                  <a:cubicBezTo>
                    <a:pt x="46" y="231"/>
                    <a:pt x="49" y="230"/>
                    <a:pt x="52" y="229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57" y="190"/>
                    <a:pt x="156" y="183"/>
                    <a:pt x="156" y="170"/>
                  </a:cubicBezTo>
                  <a:cubicBezTo>
                    <a:pt x="155" y="123"/>
                    <a:pt x="155" y="76"/>
                    <a:pt x="155" y="29"/>
                  </a:cubicBezTo>
                  <a:cubicBezTo>
                    <a:pt x="155" y="27"/>
                    <a:pt x="153" y="26"/>
                    <a:pt x="152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2" y="64"/>
                    <a:pt x="51" y="65"/>
                    <a:pt x="51" y="65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2" y="65"/>
                    <a:pt x="42" y="65"/>
                  </a:cubicBezTo>
                  <a:cubicBezTo>
                    <a:pt x="40" y="64"/>
                    <a:pt x="38" y="63"/>
                    <a:pt x="36" y="62"/>
                  </a:cubicBezTo>
                  <a:cubicBezTo>
                    <a:pt x="142" y="22"/>
                    <a:pt x="142" y="22"/>
                    <a:pt x="142" y="22"/>
                  </a:cubicBezTo>
                  <a:cubicBezTo>
                    <a:pt x="137" y="19"/>
                    <a:pt x="137" y="19"/>
                    <a:pt x="137" y="1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0" y="59"/>
                    <a:pt x="29" y="58"/>
                    <a:pt x="27" y="57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4" y="48"/>
                    <a:pt x="16" y="45"/>
                    <a:pt x="26" y="42"/>
                  </a:cubicBezTo>
                  <a:cubicBezTo>
                    <a:pt x="58" y="31"/>
                    <a:pt x="89" y="20"/>
                    <a:pt x="120" y="9"/>
                  </a:cubicBezTo>
                  <a:cubicBezTo>
                    <a:pt x="124" y="7"/>
                    <a:pt x="119" y="0"/>
                    <a:pt x="110" y="3"/>
                  </a:cubicBezTo>
                  <a:close/>
                  <a:moveTo>
                    <a:pt x="27" y="57"/>
                  </a:moveTo>
                  <a:cubicBezTo>
                    <a:pt x="26" y="56"/>
                    <a:pt x="25" y="55"/>
                    <a:pt x="23" y="55"/>
                  </a:cubicBezTo>
                  <a:cubicBezTo>
                    <a:pt x="27" y="57"/>
                    <a:pt x="27" y="57"/>
                    <a:pt x="27" y="57"/>
                  </a:cubicBezTo>
                  <a:close/>
                  <a:moveTo>
                    <a:pt x="18" y="51"/>
                  </a:moveTo>
                  <a:cubicBezTo>
                    <a:pt x="17" y="50"/>
                    <a:pt x="17" y="50"/>
                    <a:pt x="17" y="50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70" y="108"/>
                  </a:moveTo>
                  <a:cubicBezTo>
                    <a:pt x="69" y="108"/>
                    <a:pt x="67" y="107"/>
                    <a:pt x="67" y="105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8" y="86"/>
                    <a:pt x="69" y="84"/>
                    <a:pt x="71" y="83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4" y="60"/>
                    <a:pt x="145" y="61"/>
                    <a:pt x="145" y="63"/>
                  </a:cubicBezTo>
                  <a:cubicBezTo>
                    <a:pt x="145" y="80"/>
                    <a:pt x="145" y="80"/>
                    <a:pt x="145" y="80"/>
                  </a:cubicBezTo>
                  <a:cubicBezTo>
                    <a:pt x="145" y="82"/>
                    <a:pt x="143" y="84"/>
                    <a:pt x="142" y="85"/>
                  </a:cubicBezTo>
                  <a:lnTo>
                    <a:pt x="70" y="1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9626765" y="4448525"/>
            <a:ext cx="1043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月至今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六边形 44"/>
          <p:cNvSpPr/>
          <p:nvPr/>
        </p:nvSpPr>
        <p:spPr>
          <a:xfrm>
            <a:off x="9959444" y="4173070"/>
            <a:ext cx="199570" cy="172044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9742523" y="3451571"/>
            <a:ext cx="633412" cy="633412"/>
            <a:chOff x="9659536" y="3844113"/>
            <a:chExt cx="633412" cy="633412"/>
          </a:xfrm>
        </p:grpSpPr>
        <p:sp>
          <p:nvSpPr>
            <p:cNvPr id="47" name="椭圆 46"/>
            <p:cNvSpPr/>
            <p:nvPr/>
          </p:nvSpPr>
          <p:spPr>
            <a:xfrm>
              <a:off x="9659536" y="3844113"/>
              <a:ext cx="633412" cy="633412"/>
            </a:xfrm>
            <a:prstGeom prst="ellipse">
              <a:avLst/>
            </a:prstGeom>
            <a:solidFill>
              <a:schemeClr val="accent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9784672" y="3955514"/>
              <a:ext cx="383140" cy="410610"/>
            </a:xfrm>
            <a:custGeom>
              <a:avLst/>
              <a:gdLst>
                <a:gd name="T0" fmla="*/ 109 w 109"/>
                <a:gd name="T1" fmla="*/ 109 h 117"/>
                <a:gd name="T2" fmla="*/ 101 w 109"/>
                <a:gd name="T3" fmla="*/ 86 h 117"/>
                <a:gd name="T4" fmla="*/ 102 w 109"/>
                <a:gd name="T5" fmla="*/ 61 h 117"/>
                <a:gd name="T6" fmla="*/ 82 w 109"/>
                <a:gd name="T7" fmla="*/ 38 h 117"/>
                <a:gd name="T8" fmla="*/ 74 w 109"/>
                <a:gd name="T9" fmla="*/ 60 h 117"/>
                <a:gd name="T10" fmla="*/ 85 w 109"/>
                <a:gd name="T11" fmla="*/ 86 h 117"/>
                <a:gd name="T12" fmla="*/ 70 w 109"/>
                <a:gd name="T13" fmla="*/ 109 h 117"/>
                <a:gd name="T14" fmla="*/ 66 w 109"/>
                <a:gd name="T15" fmla="*/ 46 h 117"/>
                <a:gd name="T16" fmla="*/ 68 w 109"/>
                <a:gd name="T17" fmla="*/ 46 h 117"/>
                <a:gd name="T18" fmla="*/ 68 w 109"/>
                <a:gd name="T19" fmla="*/ 21 h 117"/>
                <a:gd name="T20" fmla="*/ 39 w 109"/>
                <a:gd name="T21" fmla="*/ 10 h 117"/>
                <a:gd name="T22" fmla="*/ 49 w 109"/>
                <a:gd name="T23" fmla="*/ 34 h 117"/>
                <a:gd name="T24" fmla="*/ 41 w 109"/>
                <a:gd name="T25" fmla="*/ 70 h 117"/>
                <a:gd name="T26" fmla="*/ 33 w 109"/>
                <a:gd name="T27" fmla="*/ 76 h 117"/>
                <a:gd name="T28" fmla="*/ 28 w 109"/>
                <a:gd name="T29" fmla="*/ 44 h 117"/>
                <a:gd name="T30" fmla="*/ 28 w 109"/>
                <a:gd name="T31" fmla="*/ 29 h 117"/>
                <a:gd name="T32" fmla="*/ 3 w 109"/>
                <a:gd name="T33" fmla="*/ 48 h 117"/>
                <a:gd name="T34" fmla="*/ 9 w 109"/>
                <a:gd name="T35" fmla="*/ 76 h 117"/>
                <a:gd name="T36" fmla="*/ 0 w 109"/>
                <a:gd name="T37" fmla="*/ 109 h 117"/>
                <a:gd name="T38" fmla="*/ 90 w 109"/>
                <a:gd name="T39" fmla="*/ 86 h 117"/>
                <a:gd name="T40" fmla="*/ 97 w 109"/>
                <a:gd name="T41" fmla="*/ 86 h 117"/>
                <a:gd name="T42" fmla="*/ 87 w 109"/>
                <a:gd name="T43" fmla="*/ 33 h 117"/>
                <a:gd name="T44" fmla="*/ 20 w 109"/>
                <a:gd name="T45" fmla="*/ 76 h 117"/>
                <a:gd name="T46" fmla="*/ 20 w 109"/>
                <a:gd name="T47" fmla="*/ 55 h 117"/>
                <a:gd name="T48" fmla="*/ 26 w 109"/>
                <a:gd name="T49" fmla="*/ 13 h 117"/>
                <a:gd name="T50" fmla="*/ 15 w 109"/>
                <a:gd name="T51" fmla="*/ 11 h 117"/>
                <a:gd name="T52" fmla="*/ 56 w 109"/>
                <a:gd name="T53" fmla="*/ 48 h 117"/>
                <a:gd name="T54" fmla="*/ 61 w 109"/>
                <a:gd name="T55" fmla="*/ 3 h 117"/>
                <a:gd name="T56" fmla="*/ 50 w 109"/>
                <a:gd name="T57" fmla="*/ 5 h 117"/>
                <a:gd name="T58" fmla="*/ 90 w 109"/>
                <a:gd name="T59" fmla="*/ 99 h 117"/>
                <a:gd name="T60" fmla="*/ 91 w 109"/>
                <a:gd name="T61" fmla="*/ 104 h 117"/>
                <a:gd name="T62" fmla="*/ 89 w 109"/>
                <a:gd name="T63" fmla="*/ 98 h 117"/>
                <a:gd name="T64" fmla="*/ 91 w 109"/>
                <a:gd name="T65" fmla="*/ 92 h 117"/>
                <a:gd name="T66" fmla="*/ 90 w 109"/>
                <a:gd name="T67" fmla="*/ 95 h 117"/>
                <a:gd name="T68" fmla="*/ 91 w 109"/>
                <a:gd name="T69" fmla="*/ 89 h 117"/>
                <a:gd name="T70" fmla="*/ 95 w 109"/>
                <a:gd name="T71" fmla="*/ 94 h 117"/>
                <a:gd name="T72" fmla="*/ 95 w 109"/>
                <a:gd name="T73" fmla="*/ 103 h 117"/>
                <a:gd name="T74" fmla="*/ 86 w 109"/>
                <a:gd name="T75" fmla="*/ 99 h 117"/>
                <a:gd name="T76" fmla="*/ 13 w 109"/>
                <a:gd name="T77" fmla="*/ 103 h 117"/>
                <a:gd name="T78" fmla="*/ 18 w 109"/>
                <a:gd name="T79" fmla="*/ 86 h 117"/>
                <a:gd name="T80" fmla="*/ 13 w 109"/>
                <a:gd name="T81" fmla="*/ 91 h 117"/>
                <a:gd name="T82" fmla="*/ 23 w 109"/>
                <a:gd name="T83" fmla="*/ 84 h 117"/>
                <a:gd name="T84" fmla="*/ 18 w 109"/>
                <a:gd name="T85" fmla="*/ 103 h 117"/>
                <a:gd name="T86" fmla="*/ 59 w 109"/>
                <a:gd name="T87" fmla="*/ 105 h 117"/>
                <a:gd name="T88" fmla="*/ 50 w 109"/>
                <a:gd name="T89" fmla="*/ 84 h 117"/>
                <a:gd name="T90" fmla="*/ 54 w 109"/>
                <a:gd name="T91" fmla="*/ 7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9" h="117">
                  <a:moveTo>
                    <a:pt x="0" y="117"/>
                  </a:moveTo>
                  <a:cubicBezTo>
                    <a:pt x="109" y="117"/>
                    <a:pt x="109" y="117"/>
                    <a:pt x="109" y="117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01" y="86"/>
                    <a:pt x="101" y="86"/>
                    <a:pt x="101" y="86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7" y="58"/>
                    <a:pt x="107" y="58"/>
                    <a:pt x="107" y="58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71" y="46"/>
                    <a:pt x="71" y="46"/>
                    <a:pt x="71" y="46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7" y="11"/>
                    <a:pt x="35" y="11"/>
                    <a:pt x="34" y="1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109"/>
                    <a:pt x="4" y="109"/>
                    <a:pt x="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7"/>
                    <a:pt x="0" y="117"/>
                    <a:pt x="0" y="117"/>
                  </a:cubicBezTo>
                  <a:close/>
                  <a:moveTo>
                    <a:pt x="97" y="86"/>
                  </a:moveTo>
                  <a:cubicBezTo>
                    <a:pt x="90" y="86"/>
                    <a:pt x="90" y="86"/>
                    <a:pt x="90" y="86"/>
                  </a:cubicBezTo>
                  <a:cubicBezTo>
                    <a:pt x="90" y="65"/>
                    <a:pt x="90" y="65"/>
                    <a:pt x="90" y="65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7" y="86"/>
                    <a:pt x="97" y="86"/>
                    <a:pt x="97" y="86"/>
                  </a:cubicBezTo>
                  <a:close/>
                  <a:moveTo>
                    <a:pt x="96" y="19"/>
                  </a:moveTo>
                  <a:cubicBezTo>
                    <a:pt x="99" y="22"/>
                    <a:pt x="101" y="27"/>
                    <a:pt x="98" y="31"/>
                  </a:cubicBezTo>
                  <a:cubicBezTo>
                    <a:pt x="96" y="35"/>
                    <a:pt x="91" y="36"/>
                    <a:pt x="87" y="33"/>
                  </a:cubicBezTo>
                  <a:cubicBezTo>
                    <a:pt x="83" y="31"/>
                    <a:pt x="82" y="26"/>
                    <a:pt x="84" y="22"/>
                  </a:cubicBezTo>
                  <a:cubicBezTo>
                    <a:pt x="87" y="18"/>
                    <a:pt x="92" y="17"/>
                    <a:pt x="96" y="19"/>
                  </a:cubicBezTo>
                  <a:close/>
                  <a:moveTo>
                    <a:pt x="20" y="76"/>
                  </a:moveTo>
                  <a:cubicBezTo>
                    <a:pt x="14" y="76"/>
                    <a:pt x="14" y="76"/>
                    <a:pt x="14" y="76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76"/>
                    <a:pt x="20" y="76"/>
                    <a:pt x="20" y="76"/>
                  </a:cubicBezTo>
                  <a:close/>
                  <a:moveTo>
                    <a:pt x="15" y="11"/>
                  </a:moveTo>
                  <a:cubicBezTo>
                    <a:pt x="19" y="8"/>
                    <a:pt x="24" y="10"/>
                    <a:pt x="26" y="13"/>
                  </a:cubicBezTo>
                  <a:cubicBezTo>
                    <a:pt x="28" y="17"/>
                    <a:pt x="27" y="22"/>
                    <a:pt x="23" y="24"/>
                  </a:cubicBezTo>
                  <a:cubicBezTo>
                    <a:pt x="19" y="26"/>
                    <a:pt x="14" y="25"/>
                    <a:pt x="12" y="22"/>
                  </a:cubicBezTo>
                  <a:cubicBezTo>
                    <a:pt x="10" y="18"/>
                    <a:pt x="11" y="13"/>
                    <a:pt x="15" y="11"/>
                  </a:cubicBezTo>
                  <a:close/>
                  <a:moveTo>
                    <a:pt x="59" y="70"/>
                  </a:moveTo>
                  <a:cubicBezTo>
                    <a:pt x="52" y="70"/>
                    <a:pt x="52" y="70"/>
                    <a:pt x="52" y="70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70"/>
                    <a:pt x="59" y="70"/>
                    <a:pt x="59" y="70"/>
                  </a:cubicBezTo>
                  <a:close/>
                  <a:moveTo>
                    <a:pt x="61" y="3"/>
                  </a:moveTo>
                  <a:cubicBezTo>
                    <a:pt x="65" y="5"/>
                    <a:pt x="66" y="10"/>
                    <a:pt x="64" y="14"/>
                  </a:cubicBezTo>
                  <a:cubicBezTo>
                    <a:pt x="61" y="18"/>
                    <a:pt x="56" y="19"/>
                    <a:pt x="52" y="17"/>
                  </a:cubicBezTo>
                  <a:cubicBezTo>
                    <a:pt x="49" y="14"/>
                    <a:pt x="47" y="9"/>
                    <a:pt x="50" y="5"/>
                  </a:cubicBezTo>
                  <a:cubicBezTo>
                    <a:pt x="52" y="2"/>
                    <a:pt x="57" y="0"/>
                    <a:pt x="61" y="3"/>
                  </a:cubicBezTo>
                  <a:close/>
                  <a:moveTo>
                    <a:pt x="86" y="99"/>
                  </a:moveTo>
                  <a:cubicBezTo>
                    <a:pt x="90" y="99"/>
                    <a:pt x="90" y="99"/>
                    <a:pt x="90" y="99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1" y="98"/>
                    <a:pt x="90" y="98"/>
                    <a:pt x="89" y="98"/>
                  </a:cubicBezTo>
                  <a:cubicBezTo>
                    <a:pt x="89" y="96"/>
                    <a:pt x="89" y="96"/>
                    <a:pt x="89" y="96"/>
                  </a:cubicBezTo>
                  <a:cubicBezTo>
                    <a:pt x="91" y="96"/>
                    <a:pt x="91" y="96"/>
                    <a:pt x="91" y="95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1"/>
                    <a:pt x="90" y="91"/>
                  </a:cubicBezTo>
                  <a:cubicBezTo>
                    <a:pt x="90" y="91"/>
                    <a:pt x="90" y="92"/>
                    <a:pt x="90" y="92"/>
                  </a:cubicBezTo>
                  <a:cubicBezTo>
                    <a:pt x="90" y="95"/>
                    <a:pt x="90" y="95"/>
                    <a:pt x="90" y="95"/>
                  </a:cubicBezTo>
                  <a:cubicBezTo>
                    <a:pt x="86" y="95"/>
                    <a:pt x="86" y="95"/>
                    <a:pt x="86" y="95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6" y="90"/>
                    <a:pt x="88" y="89"/>
                    <a:pt x="91" y="89"/>
                  </a:cubicBezTo>
                  <a:cubicBezTo>
                    <a:pt x="92" y="89"/>
                    <a:pt x="93" y="89"/>
                    <a:pt x="94" y="90"/>
                  </a:cubicBezTo>
                  <a:cubicBezTo>
                    <a:pt x="95" y="90"/>
                    <a:pt x="95" y="91"/>
                    <a:pt x="95" y="92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5" y="96"/>
                    <a:pt x="94" y="97"/>
                    <a:pt x="93" y="97"/>
                  </a:cubicBezTo>
                  <a:cubicBezTo>
                    <a:pt x="94" y="98"/>
                    <a:pt x="95" y="99"/>
                    <a:pt x="95" y="101"/>
                  </a:cubicBezTo>
                  <a:cubicBezTo>
                    <a:pt x="95" y="103"/>
                    <a:pt x="95" y="103"/>
                    <a:pt x="95" y="103"/>
                  </a:cubicBezTo>
                  <a:cubicBezTo>
                    <a:pt x="95" y="106"/>
                    <a:pt x="94" y="107"/>
                    <a:pt x="91" y="107"/>
                  </a:cubicBezTo>
                  <a:cubicBezTo>
                    <a:pt x="88" y="107"/>
                    <a:pt x="86" y="106"/>
                    <a:pt x="86" y="104"/>
                  </a:cubicBezTo>
                  <a:cubicBezTo>
                    <a:pt x="86" y="99"/>
                    <a:pt x="86" y="99"/>
                    <a:pt x="86" y="99"/>
                  </a:cubicBezTo>
                  <a:close/>
                  <a:moveTo>
                    <a:pt x="24" y="106"/>
                  </a:moveTo>
                  <a:cubicBezTo>
                    <a:pt x="13" y="106"/>
                    <a:pt x="13" y="106"/>
                    <a:pt x="13" y="106"/>
                  </a:cubicBezTo>
                  <a:cubicBezTo>
                    <a:pt x="13" y="103"/>
                    <a:pt x="13" y="103"/>
                    <a:pt x="13" y="103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9" y="91"/>
                    <a:pt x="19" y="90"/>
                    <a:pt x="19" y="88"/>
                  </a:cubicBezTo>
                  <a:cubicBezTo>
                    <a:pt x="19" y="87"/>
                    <a:pt x="19" y="86"/>
                    <a:pt x="18" y="86"/>
                  </a:cubicBezTo>
                  <a:cubicBezTo>
                    <a:pt x="18" y="86"/>
                    <a:pt x="17" y="87"/>
                    <a:pt x="17" y="87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13" y="91"/>
                    <a:pt x="13" y="91"/>
                    <a:pt x="13" y="91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84"/>
                    <a:pt x="15" y="83"/>
                    <a:pt x="18" y="83"/>
                  </a:cubicBezTo>
                  <a:cubicBezTo>
                    <a:pt x="21" y="83"/>
                    <a:pt x="22" y="83"/>
                    <a:pt x="23" y="84"/>
                  </a:cubicBezTo>
                  <a:cubicBezTo>
                    <a:pt x="24" y="85"/>
                    <a:pt x="24" y="87"/>
                    <a:pt x="24" y="90"/>
                  </a:cubicBezTo>
                  <a:cubicBezTo>
                    <a:pt x="24" y="91"/>
                    <a:pt x="24" y="92"/>
                    <a:pt x="24" y="92"/>
                  </a:cubicBezTo>
                  <a:cubicBezTo>
                    <a:pt x="18" y="103"/>
                    <a:pt x="18" y="103"/>
                    <a:pt x="18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4" y="106"/>
                    <a:pt x="24" y="106"/>
                    <a:pt x="24" y="106"/>
                  </a:cubicBezTo>
                  <a:close/>
                  <a:moveTo>
                    <a:pt x="59" y="105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1" y="80"/>
                    <a:pt x="52" y="79"/>
                    <a:pt x="53" y="79"/>
                  </a:cubicBezTo>
                  <a:cubicBezTo>
                    <a:pt x="53" y="78"/>
                    <a:pt x="54" y="77"/>
                    <a:pt x="54" y="76"/>
                  </a:cubicBezTo>
                  <a:cubicBezTo>
                    <a:pt x="59" y="76"/>
                    <a:pt x="59" y="76"/>
                    <a:pt x="59" y="76"/>
                  </a:cubicBezTo>
                  <a:lnTo>
                    <a:pt x="59" y="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3162951" y="4442896"/>
            <a:ext cx="770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封建时期</a:t>
            </a:r>
          </a:p>
        </p:txBody>
      </p:sp>
      <p:sp>
        <p:nvSpPr>
          <p:cNvPr id="50" name="六边形 49"/>
          <p:cNvSpPr/>
          <p:nvPr/>
        </p:nvSpPr>
        <p:spPr>
          <a:xfrm>
            <a:off x="3448371" y="4173070"/>
            <a:ext cx="199570" cy="172044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3231450" y="3465513"/>
            <a:ext cx="633412" cy="633412"/>
            <a:chOff x="3231450" y="3555940"/>
            <a:chExt cx="633412" cy="633412"/>
          </a:xfrm>
        </p:grpSpPr>
        <p:sp>
          <p:nvSpPr>
            <p:cNvPr id="52" name="椭圆 51"/>
            <p:cNvSpPr/>
            <p:nvPr/>
          </p:nvSpPr>
          <p:spPr>
            <a:xfrm>
              <a:off x="3231450" y="3555940"/>
              <a:ext cx="633412" cy="633412"/>
            </a:xfrm>
            <a:prstGeom prst="ellipse">
              <a:avLst/>
            </a:prstGeom>
            <a:solidFill>
              <a:schemeClr val="accent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Freeform 29"/>
            <p:cNvSpPr>
              <a:spLocks noEditPoints="1"/>
            </p:cNvSpPr>
            <p:nvPr/>
          </p:nvSpPr>
          <p:spPr bwMode="auto">
            <a:xfrm>
              <a:off x="3410691" y="3702149"/>
              <a:ext cx="274930" cy="340994"/>
            </a:xfrm>
            <a:custGeom>
              <a:avLst/>
              <a:gdLst>
                <a:gd name="T0" fmla="*/ 108 w 174"/>
                <a:gd name="T1" fmla="*/ 18 h 216"/>
                <a:gd name="T2" fmla="*/ 108 w 174"/>
                <a:gd name="T3" fmla="*/ 89 h 216"/>
                <a:gd name="T4" fmla="*/ 134 w 174"/>
                <a:gd name="T5" fmla="*/ 134 h 216"/>
                <a:gd name="T6" fmla="*/ 169 w 174"/>
                <a:gd name="T7" fmla="*/ 194 h 216"/>
                <a:gd name="T8" fmla="*/ 157 w 174"/>
                <a:gd name="T9" fmla="*/ 215 h 216"/>
                <a:gd name="T10" fmla="*/ 87 w 174"/>
                <a:gd name="T11" fmla="*/ 215 h 216"/>
                <a:gd name="T12" fmla="*/ 20 w 174"/>
                <a:gd name="T13" fmla="*/ 215 h 216"/>
                <a:gd name="T14" fmla="*/ 6 w 174"/>
                <a:gd name="T15" fmla="*/ 193 h 216"/>
                <a:gd name="T16" fmla="*/ 41 w 174"/>
                <a:gd name="T17" fmla="*/ 134 h 216"/>
                <a:gd name="T18" fmla="*/ 66 w 174"/>
                <a:gd name="T19" fmla="*/ 89 h 216"/>
                <a:gd name="T20" fmla="*/ 66 w 174"/>
                <a:gd name="T21" fmla="*/ 18 h 216"/>
                <a:gd name="T22" fmla="*/ 49 w 174"/>
                <a:gd name="T23" fmla="*/ 18 h 216"/>
                <a:gd name="T24" fmla="*/ 49 w 174"/>
                <a:gd name="T25" fmla="*/ 0 h 216"/>
                <a:gd name="T26" fmla="*/ 126 w 174"/>
                <a:gd name="T27" fmla="*/ 0 h 216"/>
                <a:gd name="T28" fmla="*/ 126 w 174"/>
                <a:gd name="T29" fmla="*/ 18 h 216"/>
                <a:gd name="T30" fmla="*/ 108 w 174"/>
                <a:gd name="T31" fmla="*/ 18 h 216"/>
                <a:gd name="T32" fmla="*/ 73 w 174"/>
                <a:gd name="T33" fmla="*/ 156 h 216"/>
                <a:gd name="T34" fmla="*/ 66 w 174"/>
                <a:gd name="T35" fmla="*/ 163 h 216"/>
                <a:gd name="T36" fmla="*/ 73 w 174"/>
                <a:gd name="T37" fmla="*/ 170 h 216"/>
                <a:gd name="T38" fmla="*/ 80 w 174"/>
                <a:gd name="T39" fmla="*/ 163 h 216"/>
                <a:gd name="T40" fmla="*/ 73 w 174"/>
                <a:gd name="T41" fmla="*/ 156 h 216"/>
                <a:gd name="T42" fmla="*/ 105 w 174"/>
                <a:gd name="T43" fmla="*/ 161 h 216"/>
                <a:gd name="T44" fmla="*/ 91 w 174"/>
                <a:gd name="T45" fmla="*/ 175 h 216"/>
                <a:gd name="T46" fmla="*/ 105 w 174"/>
                <a:gd name="T47" fmla="*/ 189 h 216"/>
                <a:gd name="T48" fmla="*/ 119 w 174"/>
                <a:gd name="T49" fmla="*/ 175 h 216"/>
                <a:gd name="T50" fmla="*/ 105 w 174"/>
                <a:gd name="T51" fmla="*/ 161 h 216"/>
                <a:gd name="T52" fmla="*/ 73 w 174"/>
                <a:gd name="T53" fmla="*/ 133 h 216"/>
                <a:gd name="T54" fmla="*/ 67 w 174"/>
                <a:gd name="T55" fmla="*/ 139 h 216"/>
                <a:gd name="T56" fmla="*/ 73 w 174"/>
                <a:gd name="T57" fmla="*/ 145 h 216"/>
                <a:gd name="T58" fmla="*/ 80 w 174"/>
                <a:gd name="T59" fmla="*/ 139 h 216"/>
                <a:gd name="T60" fmla="*/ 73 w 174"/>
                <a:gd name="T61" fmla="*/ 133 h 216"/>
                <a:gd name="T62" fmla="*/ 91 w 174"/>
                <a:gd name="T63" fmla="*/ 120 h 216"/>
                <a:gd name="T64" fmla="*/ 86 w 174"/>
                <a:gd name="T65" fmla="*/ 124 h 216"/>
                <a:gd name="T66" fmla="*/ 91 w 174"/>
                <a:gd name="T67" fmla="*/ 129 h 216"/>
                <a:gd name="T68" fmla="*/ 95 w 174"/>
                <a:gd name="T69" fmla="*/ 124 h 216"/>
                <a:gd name="T70" fmla="*/ 91 w 174"/>
                <a:gd name="T71" fmla="*/ 120 h 216"/>
                <a:gd name="T72" fmla="*/ 96 w 174"/>
                <a:gd name="T73" fmla="*/ 18 h 216"/>
                <a:gd name="T74" fmla="*/ 78 w 174"/>
                <a:gd name="T75" fmla="*/ 18 h 216"/>
                <a:gd name="T76" fmla="*/ 78 w 174"/>
                <a:gd name="T77" fmla="*/ 92 h 216"/>
                <a:gd name="T78" fmla="*/ 45 w 174"/>
                <a:gd name="T79" fmla="*/ 151 h 216"/>
                <a:gd name="T80" fmla="*/ 130 w 174"/>
                <a:gd name="T81" fmla="*/ 151 h 216"/>
                <a:gd name="T82" fmla="*/ 159 w 174"/>
                <a:gd name="T83" fmla="*/ 200 h 216"/>
                <a:gd name="T84" fmla="*/ 96 w 174"/>
                <a:gd name="T85" fmla="*/ 92 h 216"/>
                <a:gd name="T86" fmla="*/ 96 w 174"/>
                <a:gd name="T87" fmla="*/ 1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4" h="216">
                  <a:moveTo>
                    <a:pt x="108" y="18"/>
                  </a:moveTo>
                  <a:cubicBezTo>
                    <a:pt x="108" y="89"/>
                    <a:pt x="108" y="89"/>
                    <a:pt x="108" y="89"/>
                  </a:cubicBezTo>
                  <a:cubicBezTo>
                    <a:pt x="134" y="134"/>
                    <a:pt x="134" y="134"/>
                    <a:pt x="134" y="134"/>
                  </a:cubicBezTo>
                  <a:cubicBezTo>
                    <a:pt x="169" y="194"/>
                    <a:pt x="169" y="194"/>
                    <a:pt x="169" y="194"/>
                  </a:cubicBezTo>
                  <a:cubicBezTo>
                    <a:pt x="174" y="205"/>
                    <a:pt x="167" y="216"/>
                    <a:pt x="157" y="215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20" y="215"/>
                    <a:pt x="20" y="215"/>
                    <a:pt x="20" y="215"/>
                  </a:cubicBezTo>
                  <a:cubicBezTo>
                    <a:pt x="8" y="216"/>
                    <a:pt x="0" y="204"/>
                    <a:pt x="6" y="193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08" y="18"/>
                    <a:pt x="108" y="18"/>
                    <a:pt x="108" y="18"/>
                  </a:cubicBezTo>
                  <a:close/>
                  <a:moveTo>
                    <a:pt x="73" y="156"/>
                  </a:moveTo>
                  <a:cubicBezTo>
                    <a:pt x="69" y="156"/>
                    <a:pt x="66" y="159"/>
                    <a:pt x="66" y="163"/>
                  </a:cubicBezTo>
                  <a:cubicBezTo>
                    <a:pt x="66" y="167"/>
                    <a:pt x="69" y="170"/>
                    <a:pt x="73" y="170"/>
                  </a:cubicBezTo>
                  <a:cubicBezTo>
                    <a:pt x="77" y="170"/>
                    <a:pt x="80" y="167"/>
                    <a:pt x="80" y="163"/>
                  </a:cubicBezTo>
                  <a:cubicBezTo>
                    <a:pt x="80" y="159"/>
                    <a:pt x="77" y="156"/>
                    <a:pt x="73" y="156"/>
                  </a:cubicBezTo>
                  <a:close/>
                  <a:moveTo>
                    <a:pt x="105" y="161"/>
                  </a:moveTo>
                  <a:cubicBezTo>
                    <a:pt x="97" y="161"/>
                    <a:pt x="91" y="167"/>
                    <a:pt x="91" y="175"/>
                  </a:cubicBezTo>
                  <a:cubicBezTo>
                    <a:pt x="91" y="183"/>
                    <a:pt x="97" y="189"/>
                    <a:pt x="105" y="189"/>
                  </a:cubicBezTo>
                  <a:cubicBezTo>
                    <a:pt x="113" y="189"/>
                    <a:pt x="119" y="183"/>
                    <a:pt x="119" y="175"/>
                  </a:cubicBezTo>
                  <a:cubicBezTo>
                    <a:pt x="119" y="167"/>
                    <a:pt x="113" y="161"/>
                    <a:pt x="105" y="161"/>
                  </a:cubicBezTo>
                  <a:close/>
                  <a:moveTo>
                    <a:pt x="73" y="133"/>
                  </a:moveTo>
                  <a:cubicBezTo>
                    <a:pt x="70" y="133"/>
                    <a:pt x="67" y="136"/>
                    <a:pt x="67" y="139"/>
                  </a:cubicBezTo>
                  <a:cubicBezTo>
                    <a:pt x="67" y="143"/>
                    <a:pt x="70" y="145"/>
                    <a:pt x="73" y="145"/>
                  </a:cubicBezTo>
                  <a:cubicBezTo>
                    <a:pt x="77" y="145"/>
                    <a:pt x="80" y="143"/>
                    <a:pt x="80" y="139"/>
                  </a:cubicBezTo>
                  <a:cubicBezTo>
                    <a:pt x="80" y="136"/>
                    <a:pt x="77" y="133"/>
                    <a:pt x="73" y="133"/>
                  </a:cubicBezTo>
                  <a:close/>
                  <a:moveTo>
                    <a:pt x="91" y="120"/>
                  </a:moveTo>
                  <a:cubicBezTo>
                    <a:pt x="88" y="120"/>
                    <a:pt x="86" y="122"/>
                    <a:pt x="86" y="124"/>
                  </a:cubicBezTo>
                  <a:cubicBezTo>
                    <a:pt x="86" y="127"/>
                    <a:pt x="88" y="129"/>
                    <a:pt x="91" y="129"/>
                  </a:cubicBezTo>
                  <a:cubicBezTo>
                    <a:pt x="93" y="129"/>
                    <a:pt x="95" y="127"/>
                    <a:pt x="95" y="124"/>
                  </a:cubicBezTo>
                  <a:cubicBezTo>
                    <a:pt x="95" y="122"/>
                    <a:pt x="93" y="120"/>
                    <a:pt x="91" y="120"/>
                  </a:cubicBezTo>
                  <a:close/>
                  <a:moveTo>
                    <a:pt x="96" y="18"/>
                  </a:moveTo>
                  <a:cubicBezTo>
                    <a:pt x="78" y="18"/>
                    <a:pt x="78" y="18"/>
                    <a:pt x="78" y="18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130" y="151"/>
                    <a:pt x="130" y="151"/>
                    <a:pt x="130" y="151"/>
                  </a:cubicBezTo>
                  <a:cubicBezTo>
                    <a:pt x="159" y="200"/>
                    <a:pt x="159" y="200"/>
                    <a:pt x="159" y="200"/>
                  </a:cubicBezTo>
                  <a:cubicBezTo>
                    <a:pt x="96" y="92"/>
                    <a:pt x="96" y="92"/>
                    <a:pt x="96" y="92"/>
                  </a:cubicBezTo>
                  <a:lnTo>
                    <a:pt x="96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4848477" y="4448525"/>
            <a:ext cx="116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十八世纪六十年代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5133898" y="4173070"/>
            <a:ext cx="199570" cy="172044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4916977" y="3465513"/>
            <a:ext cx="633412" cy="633412"/>
            <a:chOff x="4916977" y="3555940"/>
            <a:chExt cx="633412" cy="633412"/>
          </a:xfrm>
        </p:grpSpPr>
        <p:sp>
          <p:nvSpPr>
            <p:cNvPr id="57" name="椭圆 56"/>
            <p:cNvSpPr/>
            <p:nvPr/>
          </p:nvSpPr>
          <p:spPr>
            <a:xfrm>
              <a:off x="4916977" y="3555940"/>
              <a:ext cx="633412" cy="633412"/>
            </a:xfrm>
            <a:prstGeom prst="ellipse">
              <a:avLst/>
            </a:prstGeom>
            <a:solidFill>
              <a:schemeClr val="accent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Freeform 24"/>
            <p:cNvSpPr>
              <a:spLocks noEditPoints="1"/>
            </p:cNvSpPr>
            <p:nvPr/>
          </p:nvSpPr>
          <p:spPr bwMode="auto">
            <a:xfrm>
              <a:off x="5068142" y="3730839"/>
              <a:ext cx="331082" cy="283614"/>
            </a:xfrm>
            <a:custGeom>
              <a:avLst/>
              <a:gdLst>
                <a:gd name="T0" fmla="*/ 233 w 233"/>
                <a:gd name="T1" fmla="*/ 199 h 199"/>
                <a:gd name="T2" fmla="*/ 193 w 233"/>
                <a:gd name="T3" fmla="*/ 187 h 199"/>
                <a:gd name="T4" fmla="*/ 193 w 233"/>
                <a:gd name="T5" fmla="*/ 9 h 199"/>
                <a:gd name="T6" fmla="*/ 137 w 233"/>
                <a:gd name="T7" fmla="*/ 55 h 199"/>
                <a:gd name="T8" fmla="*/ 199 w 233"/>
                <a:gd name="T9" fmla="*/ 55 h 199"/>
                <a:gd name="T10" fmla="*/ 137 w 233"/>
                <a:gd name="T11" fmla="*/ 81 h 199"/>
                <a:gd name="T12" fmla="*/ 137 w 233"/>
                <a:gd name="T13" fmla="*/ 77 h 199"/>
                <a:gd name="T14" fmla="*/ 199 w 233"/>
                <a:gd name="T15" fmla="*/ 102 h 199"/>
                <a:gd name="T16" fmla="*/ 137 w 233"/>
                <a:gd name="T17" fmla="*/ 119 h 199"/>
                <a:gd name="T18" fmla="*/ 199 w 233"/>
                <a:gd name="T19" fmla="*/ 119 h 199"/>
                <a:gd name="T20" fmla="*/ 137 w 233"/>
                <a:gd name="T21" fmla="*/ 145 h 199"/>
                <a:gd name="T22" fmla="*/ 137 w 233"/>
                <a:gd name="T23" fmla="*/ 140 h 199"/>
                <a:gd name="T24" fmla="*/ 96 w 233"/>
                <a:gd name="T25" fmla="*/ 60 h 199"/>
                <a:gd name="T26" fmla="*/ 33 w 233"/>
                <a:gd name="T27" fmla="*/ 77 h 199"/>
                <a:gd name="T28" fmla="*/ 33 w 233"/>
                <a:gd name="T29" fmla="*/ 81 h 199"/>
                <a:gd name="T30" fmla="*/ 96 w 233"/>
                <a:gd name="T31" fmla="*/ 98 h 199"/>
                <a:gd name="T32" fmla="*/ 33 w 233"/>
                <a:gd name="T33" fmla="*/ 98 h 199"/>
                <a:gd name="T34" fmla="*/ 96 w 233"/>
                <a:gd name="T35" fmla="*/ 124 h 199"/>
                <a:gd name="T36" fmla="*/ 33 w 233"/>
                <a:gd name="T37" fmla="*/ 140 h 199"/>
                <a:gd name="T38" fmla="*/ 33 w 233"/>
                <a:gd name="T39" fmla="*/ 145 h 199"/>
                <a:gd name="T40" fmla="*/ 16 w 233"/>
                <a:gd name="T41" fmla="*/ 34 h 199"/>
                <a:gd name="T42" fmla="*/ 114 w 233"/>
                <a:gd name="T43" fmla="*/ 183 h 199"/>
                <a:gd name="T44" fmla="*/ 102 w 233"/>
                <a:gd name="T45" fmla="*/ 157 h 199"/>
                <a:gd name="T46" fmla="*/ 102 w 233"/>
                <a:gd name="T47" fmla="*/ 48 h 199"/>
                <a:gd name="T48" fmla="*/ 114 w 233"/>
                <a:gd name="T49" fmla="*/ 12 h 199"/>
                <a:gd name="T50" fmla="*/ 191 w 233"/>
                <a:gd name="T51" fmla="*/ 183 h 199"/>
                <a:gd name="T52" fmla="*/ 191 w 233"/>
                <a:gd name="T53" fmla="*/ 12 h 199"/>
                <a:gd name="T54" fmla="*/ 131 w 233"/>
                <a:gd name="T55" fmla="*/ 38 h 199"/>
                <a:gd name="T56" fmla="*/ 118 w 233"/>
                <a:gd name="T57" fmla="*/ 157 h 199"/>
                <a:gd name="T58" fmla="*/ 118 w 233"/>
                <a:gd name="T59" fmla="*/ 168 h 199"/>
                <a:gd name="T60" fmla="*/ 0 w 233"/>
                <a:gd name="T61" fmla="*/ 199 h 199"/>
                <a:gd name="T62" fmla="*/ 114 w 233"/>
                <a:gd name="T63" fmla="*/ 187 h 199"/>
                <a:gd name="T64" fmla="*/ 11 w 233"/>
                <a:gd name="T65" fmla="*/ 34 h 199"/>
                <a:gd name="T66" fmla="*/ 114 w 233"/>
                <a:gd name="T67" fmla="*/ 9 h 199"/>
                <a:gd name="T68" fmla="*/ 114 w 233"/>
                <a:gd name="T69" fmla="*/ 41 h 199"/>
                <a:gd name="T70" fmla="*/ 104 w 233"/>
                <a:gd name="T71" fmla="*/ 45 h 199"/>
                <a:gd name="T72" fmla="*/ 114 w 233"/>
                <a:gd name="T73" fmla="*/ 41 h 199"/>
                <a:gd name="T74" fmla="*/ 114 w 233"/>
                <a:gd name="T75" fmla="*/ 165 h 199"/>
                <a:gd name="T76" fmla="*/ 114 w 233"/>
                <a:gd name="T77" fmla="*/ 161 h 199"/>
                <a:gd name="T78" fmla="*/ 129 w 233"/>
                <a:gd name="T79" fmla="*/ 165 h 199"/>
                <a:gd name="T80" fmla="*/ 118 w 233"/>
                <a:gd name="T81" fmla="*/ 165 h 199"/>
                <a:gd name="T82" fmla="*/ 129 w 233"/>
                <a:gd name="T83" fmla="*/ 4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199">
                  <a:moveTo>
                    <a:pt x="118" y="0"/>
                  </a:moveTo>
                  <a:cubicBezTo>
                    <a:pt x="233" y="0"/>
                    <a:pt x="233" y="0"/>
                    <a:pt x="233" y="0"/>
                  </a:cubicBezTo>
                  <a:cubicBezTo>
                    <a:pt x="233" y="199"/>
                    <a:pt x="233" y="199"/>
                    <a:pt x="233" y="199"/>
                  </a:cubicBezTo>
                  <a:cubicBezTo>
                    <a:pt x="118" y="199"/>
                    <a:pt x="118" y="199"/>
                    <a:pt x="118" y="199"/>
                  </a:cubicBezTo>
                  <a:cubicBezTo>
                    <a:pt x="118" y="187"/>
                    <a:pt x="118" y="187"/>
                    <a:pt x="118" y="187"/>
                  </a:cubicBezTo>
                  <a:cubicBezTo>
                    <a:pt x="193" y="187"/>
                    <a:pt x="193" y="187"/>
                    <a:pt x="193" y="187"/>
                  </a:cubicBezTo>
                  <a:cubicBezTo>
                    <a:pt x="209" y="187"/>
                    <a:pt x="222" y="175"/>
                    <a:pt x="222" y="161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20"/>
                    <a:pt x="209" y="9"/>
                    <a:pt x="193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0"/>
                    <a:pt x="118" y="0"/>
                    <a:pt x="118" y="0"/>
                  </a:cubicBezTo>
                  <a:close/>
                  <a:moveTo>
                    <a:pt x="137" y="55"/>
                  </a:moveTo>
                  <a:cubicBezTo>
                    <a:pt x="137" y="60"/>
                    <a:pt x="137" y="60"/>
                    <a:pt x="137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55"/>
                    <a:pt x="199" y="55"/>
                    <a:pt x="199" y="55"/>
                  </a:cubicBezTo>
                  <a:cubicBezTo>
                    <a:pt x="137" y="55"/>
                    <a:pt x="137" y="55"/>
                    <a:pt x="137" y="55"/>
                  </a:cubicBezTo>
                  <a:close/>
                  <a:moveTo>
                    <a:pt x="137" y="77"/>
                  </a:moveTo>
                  <a:cubicBezTo>
                    <a:pt x="137" y="81"/>
                    <a:pt x="137" y="81"/>
                    <a:pt x="137" y="81"/>
                  </a:cubicBezTo>
                  <a:cubicBezTo>
                    <a:pt x="199" y="81"/>
                    <a:pt x="199" y="81"/>
                    <a:pt x="199" y="81"/>
                  </a:cubicBezTo>
                  <a:cubicBezTo>
                    <a:pt x="199" y="77"/>
                    <a:pt x="199" y="77"/>
                    <a:pt x="199" y="77"/>
                  </a:cubicBezTo>
                  <a:cubicBezTo>
                    <a:pt x="137" y="77"/>
                    <a:pt x="137" y="77"/>
                    <a:pt x="137" y="77"/>
                  </a:cubicBezTo>
                  <a:close/>
                  <a:moveTo>
                    <a:pt x="137" y="98"/>
                  </a:moveTo>
                  <a:cubicBezTo>
                    <a:pt x="137" y="102"/>
                    <a:pt x="137" y="102"/>
                    <a:pt x="137" y="102"/>
                  </a:cubicBezTo>
                  <a:cubicBezTo>
                    <a:pt x="199" y="102"/>
                    <a:pt x="199" y="102"/>
                    <a:pt x="199" y="102"/>
                  </a:cubicBezTo>
                  <a:cubicBezTo>
                    <a:pt x="199" y="98"/>
                    <a:pt x="199" y="98"/>
                    <a:pt x="199" y="98"/>
                  </a:cubicBezTo>
                  <a:cubicBezTo>
                    <a:pt x="137" y="98"/>
                    <a:pt x="137" y="98"/>
                    <a:pt x="137" y="98"/>
                  </a:cubicBezTo>
                  <a:close/>
                  <a:moveTo>
                    <a:pt x="137" y="119"/>
                  </a:moveTo>
                  <a:cubicBezTo>
                    <a:pt x="137" y="124"/>
                    <a:pt x="137" y="124"/>
                    <a:pt x="137" y="124"/>
                  </a:cubicBezTo>
                  <a:cubicBezTo>
                    <a:pt x="199" y="124"/>
                    <a:pt x="199" y="124"/>
                    <a:pt x="199" y="124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137" y="119"/>
                    <a:pt x="137" y="119"/>
                    <a:pt x="137" y="119"/>
                  </a:cubicBezTo>
                  <a:close/>
                  <a:moveTo>
                    <a:pt x="137" y="140"/>
                  </a:moveTo>
                  <a:cubicBezTo>
                    <a:pt x="137" y="145"/>
                    <a:pt x="137" y="145"/>
                    <a:pt x="137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0"/>
                    <a:pt x="199" y="140"/>
                    <a:pt x="199" y="140"/>
                  </a:cubicBezTo>
                  <a:cubicBezTo>
                    <a:pt x="137" y="140"/>
                    <a:pt x="137" y="140"/>
                    <a:pt x="137" y="140"/>
                  </a:cubicBezTo>
                  <a:close/>
                  <a:moveTo>
                    <a:pt x="33" y="55"/>
                  </a:moveTo>
                  <a:cubicBezTo>
                    <a:pt x="96" y="55"/>
                    <a:pt x="96" y="55"/>
                    <a:pt x="96" y="55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55"/>
                    <a:pt x="33" y="55"/>
                    <a:pt x="33" y="55"/>
                  </a:cubicBezTo>
                  <a:close/>
                  <a:moveTo>
                    <a:pt x="33" y="77"/>
                  </a:moveTo>
                  <a:cubicBezTo>
                    <a:pt x="96" y="77"/>
                    <a:pt x="96" y="77"/>
                    <a:pt x="96" y="77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77"/>
                    <a:pt x="33" y="77"/>
                    <a:pt x="33" y="77"/>
                  </a:cubicBezTo>
                  <a:close/>
                  <a:moveTo>
                    <a:pt x="33" y="98"/>
                  </a:moveTo>
                  <a:cubicBezTo>
                    <a:pt x="96" y="98"/>
                    <a:pt x="96" y="98"/>
                    <a:pt x="96" y="98"/>
                  </a:cubicBezTo>
                  <a:cubicBezTo>
                    <a:pt x="96" y="102"/>
                    <a:pt x="96" y="102"/>
                    <a:pt x="96" y="102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98"/>
                    <a:pt x="33" y="98"/>
                    <a:pt x="33" y="98"/>
                  </a:cubicBezTo>
                  <a:close/>
                  <a:moveTo>
                    <a:pt x="33" y="119"/>
                  </a:moveTo>
                  <a:cubicBezTo>
                    <a:pt x="96" y="119"/>
                    <a:pt x="96" y="119"/>
                    <a:pt x="96" y="119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19"/>
                    <a:pt x="33" y="119"/>
                    <a:pt x="33" y="119"/>
                  </a:cubicBezTo>
                  <a:close/>
                  <a:moveTo>
                    <a:pt x="33" y="140"/>
                  </a:moveTo>
                  <a:cubicBezTo>
                    <a:pt x="96" y="140"/>
                    <a:pt x="96" y="140"/>
                    <a:pt x="96" y="140"/>
                  </a:cubicBezTo>
                  <a:cubicBezTo>
                    <a:pt x="96" y="145"/>
                    <a:pt x="96" y="145"/>
                    <a:pt x="96" y="145"/>
                  </a:cubicBezTo>
                  <a:cubicBezTo>
                    <a:pt x="33" y="145"/>
                    <a:pt x="33" y="145"/>
                    <a:pt x="33" y="145"/>
                  </a:cubicBezTo>
                  <a:cubicBezTo>
                    <a:pt x="33" y="140"/>
                    <a:pt x="33" y="140"/>
                    <a:pt x="33" y="140"/>
                  </a:cubicBezTo>
                  <a:close/>
                  <a:moveTo>
                    <a:pt x="41" y="12"/>
                  </a:moveTo>
                  <a:cubicBezTo>
                    <a:pt x="29" y="12"/>
                    <a:pt x="16" y="21"/>
                    <a:pt x="16" y="34"/>
                  </a:cubicBezTo>
                  <a:cubicBezTo>
                    <a:pt x="16" y="161"/>
                    <a:pt x="16" y="161"/>
                    <a:pt x="16" y="161"/>
                  </a:cubicBezTo>
                  <a:cubicBezTo>
                    <a:pt x="16" y="174"/>
                    <a:pt x="29" y="183"/>
                    <a:pt x="41" y="183"/>
                  </a:cubicBezTo>
                  <a:cubicBezTo>
                    <a:pt x="114" y="183"/>
                    <a:pt x="114" y="183"/>
                    <a:pt x="114" y="183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02" y="168"/>
                    <a:pt x="102" y="168"/>
                    <a:pt x="102" y="168"/>
                  </a:cubicBezTo>
                  <a:cubicBezTo>
                    <a:pt x="102" y="157"/>
                    <a:pt x="102" y="157"/>
                    <a:pt x="102" y="157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14" y="38"/>
                    <a:pt x="114" y="38"/>
                    <a:pt x="114" y="38"/>
                  </a:cubicBezTo>
                  <a:cubicBezTo>
                    <a:pt x="114" y="12"/>
                    <a:pt x="114" y="12"/>
                    <a:pt x="114" y="12"/>
                  </a:cubicBezTo>
                  <a:cubicBezTo>
                    <a:pt x="41" y="12"/>
                    <a:pt x="41" y="12"/>
                    <a:pt x="41" y="12"/>
                  </a:cubicBezTo>
                  <a:close/>
                  <a:moveTo>
                    <a:pt x="118" y="183"/>
                  </a:moveTo>
                  <a:cubicBezTo>
                    <a:pt x="191" y="183"/>
                    <a:pt x="191" y="183"/>
                    <a:pt x="191" y="183"/>
                  </a:cubicBezTo>
                  <a:cubicBezTo>
                    <a:pt x="204" y="183"/>
                    <a:pt x="217" y="174"/>
                    <a:pt x="217" y="161"/>
                  </a:cubicBezTo>
                  <a:cubicBezTo>
                    <a:pt x="217" y="34"/>
                    <a:pt x="217" y="34"/>
                    <a:pt x="217" y="34"/>
                  </a:cubicBezTo>
                  <a:cubicBezTo>
                    <a:pt x="217" y="21"/>
                    <a:pt x="204" y="12"/>
                    <a:pt x="191" y="12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157"/>
                    <a:pt x="118" y="157"/>
                    <a:pt x="118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18" y="168"/>
                    <a:pt x="118" y="168"/>
                    <a:pt x="118" y="168"/>
                  </a:cubicBezTo>
                  <a:cubicBezTo>
                    <a:pt x="118" y="183"/>
                    <a:pt x="118" y="183"/>
                    <a:pt x="118" y="183"/>
                  </a:cubicBezTo>
                  <a:close/>
                  <a:moveTo>
                    <a:pt x="0" y="0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4" y="187"/>
                    <a:pt x="114" y="187"/>
                    <a:pt x="114" y="187"/>
                  </a:cubicBezTo>
                  <a:cubicBezTo>
                    <a:pt x="114" y="187"/>
                    <a:pt x="114" y="187"/>
                    <a:pt x="114" y="187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23" y="187"/>
                    <a:pt x="11" y="175"/>
                    <a:pt x="11" y="161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20"/>
                    <a:pt x="23" y="9"/>
                    <a:pt x="39" y="9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14" y="41"/>
                  </a:moveTo>
                  <a:cubicBezTo>
                    <a:pt x="114" y="45"/>
                    <a:pt x="114" y="45"/>
                    <a:pt x="114" y="45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04" y="45"/>
                    <a:pt x="104" y="45"/>
                    <a:pt x="104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41"/>
                    <a:pt x="114" y="41"/>
                    <a:pt x="114" y="41"/>
                  </a:cubicBezTo>
                  <a:close/>
                  <a:moveTo>
                    <a:pt x="114" y="161"/>
                  </a:moveTo>
                  <a:cubicBezTo>
                    <a:pt x="114" y="165"/>
                    <a:pt x="114" y="165"/>
                    <a:pt x="114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04" y="165"/>
                    <a:pt x="104" y="165"/>
                    <a:pt x="104" y="165"/>
                  </a:cubicBezTo>
                  <a:cubicBezTo>
                    <a:pt x="104" y="161"/>
                    <a:pt x="104" y="161"/>
                    <a:pt x="104" y="161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4" y="161"/>
                    <a:pt x="114" y="161"/>
                    <a:pt x="114" y="161"/>
                  </a:cubicBezTo>
                  <a:close/>
                  <a:moveTo>
                    <a:pt x="118" y="165"/>
                  </a:moveTo>
                  <a:cubicBezTo>
                    <a:pt x="129" y="165"/>
                    <a:pt x="129" y="165"/>
                    <a:pt x="129" y="165"/>
                  </a:cubicBezTo>
                  <a:cubicBezTo>
                    <a:pt x="129" y="161"/>
                    <a:pt x="129" y="161"/>
                    <a:pt x="129" y="161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8" y="165"/>
                    <a:pt x="118" y="165"/>
                    <a:pt x="118" y="165"/>
                  </a:cubicBezTo>
                  <a:close/>
                  <a:moveTo>
                    <a:pt x="118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18" y="41"/>
                    <a:pt x="118" y="41"/>
                    <a:pt x="118" y="41"/>
                  </a:cubicBezTo>
                  <a:lnTo>
                    <a:pt x="118" y="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374979" y="4448525"/>
            <a:ext cx="909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世纪下半叶</a:t>
            </a:r>
          </a:p>
        </p:txBody>
      </p:sp>
      <p:sp>
        <p:nvSpPr>
          <p:cNvPr id="60" name="六边形 59"/>
          <p:cNvSpPr/>
          <p:nvPr/>
        </p:nvSpPr>
        <p:spPr>
          <a:xfrm>
            <a:off x="6660399" y="4173070"/>
            <a:ext cx="199570" cy="172044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6443478" y="3465513"/>
            <a:ext cx="633412" cy="633412"/>
            <a:chOff x="6443478" y="3555940"/>
            <a:chExt cx="633412" cy="633412"/>
          </a:xfrm>
        </p:grpSpPr>
        <p:sp>
          <p:nvSpPr>
            <p:cNvPr id="62" name="椭圆 61"/>
            <p:cNvSpPr/>
            <p:nvPr/>
          </p:nvSpPr>
          <p:spPr>
            <a:xfrm>
              <a:off x="6443478" y="3555940"/>
              <a:ext cx="633412" cy="633412"/>
            </a:xfrm>
            <a:prstGeom prst="ellipse">
              <a:avLst/>
            </a:prstGeom>
            <a:solidFill>
              <a:schemeClr val="accent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Freeform 13"/>
            <p:cNvSpPr>
              <a:spLocks noEditPoints="1"/>
            </p:cNvSpPr>
            <p:nvPr/>
          </p:nvSpPr>
          <p:spPr bwMode="auto">
            <a:xfrm>
              <a:off x="6582884" y="3680358"/>
              <a:ext cx="354600" cy="384576"/>
            </a:xfrm>
            <a:custGeom>
              <a:avLst/>
              <a:gdLst>
                <a:gd name="T0" fmla="*/ 185 w 205"/>
                <a:gd name="T1" fmla="*/ 103 h 222"/>
                <a:gd name="T2" fmla="*/ 150 w 205"/>
                <a:gd name="T3" fmla="*/ 174 h 222"/>
                <a:gd name="T4" fmla="*/ 12 w 205"/>
                <a:gd name="T5" fmla="*/ 96 h 222"/>
                <a:gd name="T6" fmla="*/ 194 w 205"/>
                <a:gd name="T7" fmla="*/ 83 h 222"/>
                <a:gd name="T8" fmla="*/ 12 w 205"/>
                <a:gd name="T9" fmla="*/ 96 h 222"/>
                <a:gd name="T10" fmla="*/ 205 w 205"/>
                <a:gd name="T11" fmla="*/ 222 h 222"/>
                <a:gd name="T12" fmla="*/ 199 w 205"/>
                <a:gd name="T13" fmla="*/ 209 h 222"/>
                <a:gd name="T14" fmla="*/ 192 w 205"/>
                <a:gd name="T15" fmla="*/ 200 h 222"/>
                <a:gd name="T16" fmla="*/ 188 w 205"/>
                <a:gd name="T17" fmla="*/ 189 h 222"/>
                <a:gd name="T18" fmla="*/ 17 w 205"/>
                <a:gd name="T19" fmla="*/ 179 h 222"/>
                <a:gd name="T20" fmla="*/ 13 w 205"/>
                <a:gd name="T21" fmla="*/ 189 h 222"/>
                <a:gd name="T22" fmla="*/ 6 w 205"/>
                <a:gd name="T23" fmla="*/ 200 h 222"/>
                <a:gd name="T24" fmla="*/ 0 w 205"/>
                <a:gd name="T25" fmla="*/ 209 h 222"/>
                <a:gd name="T26" fmla="*/ 9 w 205"/>
                <a:gd name="T27" fmla="*/ 78 h 222"/>
                <a:gd name="T28" fmla="*/ 197 w 205"/>
                <a:gd name="T29" fmla="*/ 63 h 222"/>
                <a:gd name="T30" fmla="*/ 9 w 205"/>
                <a:gd name="T31" fmla="*/ 63 h 222"/>
                <a:gd name="T32" fmla="*/ 19 w 205"/>
                <a:gd name="T33" fmla="*/ 103 h 222"/>
                <a:gd name="T34" fmla="*/ 54 w 205"/>
                <a:gd name="T35" fmla="*/ 174 h 222"/>
                <a:gd name="T36" fmla="*/ 19 w 205"/>
                <a:gd name="T37" fmla="*/ 103 h 222"/>
                <a:gd name="T38" fmla="*/ 25 w 205"/>
                <a:gd name="T39" fmla="*/ 110 h 222"/>
                <a:gd name="T40" fmla="*/ 28 w 205"/>
                <a:gd name="T41" fmla="*/ 170 h 222"/>
                <a:gd name="T42" fmla="*/ 31 w 205"/>
                <a:gd name="T43" fmla="*/ 167 h 222"/>
                <a:gd name="T44" fmla="*/ 28 w 205"/>
                <a:gd name="T45" fmla="*/ 107 h 222"/>
                <a:gd name="T46" fmla="*/ 63 w 205"/>
                <a:gd name="T47" fmla="*/ 103 h 222"/>
                <a:gd name="T48" fmla="*/ 97 w 205"/>
                <a:gd name="T49" fmla="*/ 174 h 222"/>
                <a:gd name="T50" fmla="*/ 63 w 205"/>
                <a:gd name="T51" fmla="*/ 103 h 222"/>
                <a:gd name="T52" fmla="*/ 69 w 205"/>
                <a:gd name="T53" fmla="*/ 110 h 222"/>
                <a:gd name="T54" fmla="*/ 72 w 205"/>
                <a:gd name="T55" fmla="*/ 170 h 222"/>
                <a:gd name="T56" fmla="*/ 74 w 205"/>
                <a:gd name="T57" fmla="*/ 167 h 222"/>
                <a:gd name="T58" fmla="*/ 72 w 205"/>
                <a:gd name="T59" fmla="*/ 107 h 222"/>
                <a:gd name="T60" fmla="*/ 106 w 205"/>
                <a:gd name="T61" fmla="*/ 103 h 222"/>
                <a:gd name="T62" fmla="*/ 141 w 205"/>
                <a:gd name="T63" fmla="*/ 174 h 222"/>
                <a:gd name="T64" fmla="*/ 106 w 205"/>
                <a:gd name="T65" fmla="*/ 103 h 222"/>
                <a:gd name="T66" fmla="*/ 113 w 205"/>
                <a:gd name="T67" fmla="*/ 110 h 222"/>
                <a:gd name="T68" fmla="*/ 115 w 205"/>
                <a:gd name="T69" fmla="*/ 170 h 222"/>
                <a:gd name="T70" fmla="*/ 118 w 205"/>
                <a:gd name="T71" fmla="*/ 167 h 222"/>
                <a:gd name="T72" fmla="*/ 115 w 205"/>
                <a:gd name="T73" fmla="*/ 107 h 222"/>
                <a:gd name="T74" fmla="*/ 159 w 205"/>
                <a:gd name="T75" fmla="*/ 107 h 222"/>
                <a:gd name="T76" fmla="*/ 156 w 205"/>
                <a:gd name="T77" fmla="*/ 167 h 222"/>
                <a:gd name="T78" fmla="*/ 159 w 205"/>
                <a:gd name="T79" fmla="*/ 170 h 222"/>
                <a:gd name="T80" fmla="*/ 162 w 205"/>
                <a:gd name="T81" fmla="*/ 11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5" h="222">
                  <a:moveTo>
                    <a:pt x="150" y="103"/>
                  </a:moveTo>
                  <a:cubicBezTo>
                    <a:pt x="185" y="103"/>
                    <a:pt x="185" y="103"/>
                    <a:pt x="185" y="103"/>
                  </a:cubicBezTo>
                  <a:cubicBezTo>
                    <a:pt x="185" y="174"/>
                    <a:pt x="185" y="174"/>
                    <a:pt x="185" y="174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150" y="103"/>
                    <a:pt x="150" y="103"/>
                    <a:pt x="150" y="103"/>
                  </a:cubicBezTo>
                  <a:close/>
                  <a:moveTo>
                    <a:pt x="12" y="96"/>
                  </a:moveTo>
                  <a:cubicBezTo>
                    <a:pt x="194" y="96"/>
                    <a:pt x="194" y="96"/>
                    <a:pt x="194" y="96"/>
                  </a:cubicBezTo>
                  <a:cubicBezTo>
                    <a:pt x="194" y="83"/>
                    <a:pt x="194" y="83"/>
                    <a:pt x="194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96"/>
                    <a:pt x="12" y="96"/>
                    <a:pt x="12" y="96"/>
                  </a:cubicBezTo>
                  <a:close/>
                  <a:moveTo>
                    <a:pt x="0" y="222"/>
                  </a:moveTo>
                  <a:cubicBezTo>
                    <a:pt x="205" y="222"/>
                    <a:pt x="205" y="222"/>
                    <a:pt x="205" y="222"/>
                  </a:cubicBezTo>
                  <a:cubicBezTo>
                    <a:pt x="205" y="209"/>
                    <a:pt x="205" y="209"/>
                    <a:pt x="205" y="209"/>
                  </a:cubicBezTo>
                  <a:cubicBezTo>
                    <a:pt x="199" y="209"/>
                    <a:pt x="199" y="209"/>
                    <a:pt x="199" y="209"/>
                  </a:cubicBezTo>
                  <a:cubicBezTo>
                    <a:pt x="199" y="200"/>
                    <a:pt x="199" y="200"/>
                    <a:pt x="199" y="200"/>
                  </a:cubicBezTo>
                  <a:cubicBezTo>
                    <a:pt x="192" y="200"/>
                    <a:pt x="192" y="200"/>
                    <a:pt x="192" y="200"/>
                  </a:cubicBezTo>
                  <a:cubicBezTo>
                    <a:pt x="192" y="196"/>
                    <a:pt x="192" y="192"/>
                    <a:pt x="192" y="189"/>
                  </a:cubicBezTo>
                  <a:cubicBezTo>
                    <a:pt x="188" y="189"/>
                    <a:pt x="188" y="189"/>
                    <a:pt x="188" y="189"/>
                  </a:cubicBezTo>
                  <a:cubicBezTo>
                    <a:pt x="188" y="179"/>
                    <a:pt x="188" y="179"/>
                    <a:pt x="188" y="179"/>
                  </a:cubicBezTo>
                  <a:cubicBezTo>
                    <a:pt x="17" y="179"/>
                    <a:pt x="17" y="179"/>
                    <a:pt x="17" y="17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3" y="189"/>
                    <a:pt x="13" y="189"/>
                    <a:pt x="13" y="189"/>
                  </a:cubicBezTo>
                  <a:cubicBezTo>
                    <a:pt x="13" y="192"/>
                    <a:pt x="13" y="196"/>
                    <a:pt x="13" y="200"/>
                  </a:cubicBezTo>
                  <a:cubicBezTo>
                    <a:pt x="6" y="200"/>
                    <a:pt x="6" y="200"/>
                    <a:pt x="6" y="200"/>
                  </a:cubicBezTo>
                  <a:cubicBezTo>
                    <a:pt x="6" y="209"/>
                    <a:pt x="6" y="209"/>
                    <a:pt x="6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22"/>
                    <a:pt x="0" y="222"/>
                    <a:pt x="0" y="222"/>
                  </a:cubicBezTo>
                  <a:close/>
                  <a:moveTo>
                    <a:pt x="9" y="78"/>
                  </a:moveTo>
                  <a:cubicBezTo>
                    <a:pt x="197" y="78"/>
                    <a:pt x="197" y="78"/>
                    <a:pt x="197" y="78"/>
                  </a:cubicBezTo>
                  <a:cubicBezTo>
                    <a:pt x="197" y="63"/>
                    <a:pt x="197" y="63"/>
                    <a:pt x="197" y="6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78"/>
                    <a:pt x="9" y="78"/>
                    <a:pt x="9" y="78"/>
                  </a:cubicBezTo>
                  <a:close/>
                  <a:moveTo>
                    <a:pt x="19" y="103"/>
                  </a:moveTo>
                  <a:cubicBezTo>
                    <a:pt x="54" y="103"/>
                    <a:pt x="54" y="103"/>
                    <a:pt x="54" y="103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19" y="174"/>
                    <a:pt x="19" y="174"/>
                    <a:pt x="19" y="174"/>
                  </a:cubicBezTo>
                  <a:cubicBezTo>
                    <a:pt x="19" y="103"/>
                    <a:pt x="19" y="103"/>
                    <a:pt x="19" y="103"/>
                  </a:cubicBezTo>
                  <a:close/>
                  <a:moveTo>
                    <a:pt x="28" y="107"/>
                  </a:moveTo>
                  <a:cubicBezTo>
                    <a:pt x="26" y="107"/>
                    <a:pt x="25" y="108"/>
                    <a:pt x="25" y="110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5" y="169"/>
                    <a:pt x="26" y="170"/>
                    <a:pt x="28" y="170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29" y="170"/>
                    <a:pt x="31" y="169"/>
                    <a:pt x="31" y="167"/>
                  </a:cubicBezTo>
                  <a:cubicBezTo>
                    <a:pt x="31" y="110"/>
                    <a:pt x="31" y="110"/>
                    <a:pt x="31" y="110"/>
                  </a:cubicBezTo>
                  <a:cubicBezTo>
                    <a:pt x="31" y="108"/>
                    <a:pt x="29" y="107"/>
                    <a:pt x="28" y="107"/>
                  </a:cubicBezTo>
                  <a:cubicBezTo>
                    <a:pt x="28" y="107"/>
                    <a:pt x="28" y="107"/>
                    <a:pt x="28" y="107"/>
                  </a:cubicBezTo>
                  <a:close/>
                  <a:moveTo>
                    <a:pt x="63" y="103"/>
                  </a:moveTo>
                  <a:cubicBezTo>
                    <a:pt x="74" y="103"/>
                    <a:pt x="86" y="103"/>
                    <a:pt x="97" y="103"/>
                  </a:cubicBezTo>
                  <a:cubicBezTo>
                    <a:pt x="97" y="127"/>
                    <a:pt x="97" y="150"/>
                    <a:pt x="97" y="174"/>
                  </a:cubicBezTo>
                  <a:cubicBezTo>
                    <a:pt x="86" y="174"/>
                    <a:pt x="74" y="174"/>
                    <a:pt x="63" y="174"/>
                  </a:cubicBezTo>
                  <a:cubicBezTo>
                    <a:pt x="63" y="150"/>
                    <a:pt x="63" y="127"/>
                    <a:pt x="63" y="103"/>
                  </a:cubicBezTo>
                  <a:close/>
                  <a:moveTo>
                    <a:pt x="72" y="107"/>
                  </a:moveTo>
                  <a:cubicBezTo>
                    <a:pt x="70" y="107"/>
                    <a:pt x="69" y="108"/>
                    <a:pt x="69" y="110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69" y="169"/>
                    <a:pt x="70" y="170"/>
                    <a:pt x="72" y="170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3" y="170"/>
                    <a:pt x="74" y="169"/>
                    <a:pt x="74" y="167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4" y="108"/>
                    <a:pt x="73" y="107"/>
                    <a:pt x="72" y="107"/>
                  </a:cubicBezTo>
                  <a:cubicBezTo>
                    <a:pt x="72" y="107"/>
                    <a:pt x="72" y="107"/>
                    <a:pt x="72" y="107"/>
                  </a:cubicBezTo>
                  <a:close/>
                  <a:moveTo>
                    <a:pt x="106" y="103"/>
                  </a:moveTo>
                  <a:cubicBezTo>
                    <a:pt x="141" y="103"/>
                    <a:pt x="141" y="103"/>
                    <a:pt x="141" y="103"/>
                  </a:cubicBezTo>
                  <a:cubicBezTo>
                    <a:pt x="141" y="174"/>
                    <a:pt x="141" y="174"/>
                    <a:pt x="141" y="174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6" y="103"/>
                    <a:pt x="106" y="103"/>
                    <a:pt x="106" y="103"/>
                  </a:cubicBezTo>
                  <a:close/>
                  <a:moveTo>
                    <a:pt x="115" y="107"/>
                  </a:moveTo>
                  <a:cubicBezTo>
                    <a:pt x="114" y="107"/>
                    <a:pt x="113" y="108"/>
                    <a:pt x="113" y="110"/>
                  </a:cubicBezTo>
                  <a:cubicBezTo>
                    <a:pt x="113" y="167"/>
                    <a:pt x="113" y="167"/>
                    <a:pt x="113" y="167"/>
                  </a:cubicBezTo>
                  <a:cubicBezTo>
                    <a:pt x="113" y="169"/>
                    <a:pt x="114" y="170"/>
                    <a:pt x="115" y="170"/>
                  </a:cubicBezTo>
                  <a:cubicBezTo>
                    <a:pt x="115" y="170"/>
                    <a:pt x="115" y="170"/>
                    <a:pt x="115" y="170"/>
                  </a:cubicBezTo>
                  <a:cubicBezTo>
                    <a:pt x="117" y="170"/>
                    <a:pt x="118" y="169"/>
                    <a:pt x="118" y="167"/>
                  </a:cubicBezTo>
                  <a:cubicBezTo>
                    <a:pt x="118" y="110"/>
                    <a:pt x="118" y="110"/>
                    <a:pt x="118" y="110"/>
                  </a:cubicBezTo>
                  <a:cubicBezTo>
                    <a:pt x="118" y="108"/>
                    <a:pt x="117" y="107"/>
                    <a:pt x="115" y="107"/>
                  </a:cubicBezTo>
                  <a:cubicBezTo>
                    <a:pt x="115" y="107"/>
                    <a:pt x="115" y="107"/>
                    <a:pt x="115" y="107"/>
                  </a:cubicBezTo>
                  <a:close/>
                  <a:moveTo>
                    <a:pt x="159" y="107"/>
                  </a:moveTo>
                  <a:cubicBezTo>
                    <a:pt x="158" y="107"/>
                    <a:pt x="156" y="108"/>
                    <a:pt x="156" y="110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6" y="169"/>
                    <a:pt x="158" y="170"/>
                    <a:pt x="159" y="170"/>
                  </a:cubicBezTo>
                  <a:cubicBezTo>
                    <a:pt x="159" y="170"/>
                    <a:pt x="159" y="170"/>
                    <a:pt x="159" y="170"/>
                  </a:cubicBezTo>
                  <a:cubicBezTo>
                    <a:pt x="161" y="170"/>
                    <a:pt x="162" y="169"/>
                    <a:pt x="162" y="167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62" y="108"/>
                    <a:pt x="161" y="107"/>
                    <a:pt x="159" y="1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7941236" y="4437573"/>
            <a:ext cx="962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世纪后半期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六边形 64"/>
          <p:cNvSpPr/>
          <p:nvPr/>
        </p:nvSpPr>
        <p:spPr>
          <a:xfrm>
            <a:off x="8226657" y="4173070"/>
            <a:ext cx="199570" cy="172044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8001328" y="3465513"/>
            <a:ext cx="633412" cy="633412"/>
            <a:chOff x="8009736" y="3555940"/>
            <a:chExt cx="633412" cy="633412"/>
          </a:xfrm>
        </p:grpSpPr>
        <p:sp>
          <p:nvSpPr>
            <p:cNvPr id="67" name="椭圆 66"/>
            <p:cNvSpPr/>
            <p:nvPr/>
          </p:nvSpPr>
          <p:spPr>
            <a:xfrm>
              <a:off x="8009736" y="3555940"/>
              <a:ext cx="633412" cy="633412"/>
            </a:xfrm>
            <a:prstGeom prst="ellipse">
              <a:avLst/>
            </a:prstGeom>
            <a:solidFill>
              <a:schemeClr val="accent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Freeform 15"/>
            <p:cNvSpPr>
              <a:spLocks noEditPoints="1"/>
            </p:cNvSpPr>
            <p:nvPr/>
          </p:nvSpPr>
          <p:spPr bwMode="auto">
            <a:xfrm>
              <a:off x="8154960" y="3675625"/>
              <a:ext cx="342964" cy="394044"/>
            </a:xfrm>
            <a:custGeom>
              <a:avLst/>
              <a:gdLst>
                <a:gd name="T0" fmla="*/ 25 w 98"/>
                <a:gd name="T1" fmla="*/ 8 h 111"/>
                <a:gd name="T2" fmla="*/ 26 w 98"/>
                <a:gd name="T3" fmla="*/ 14 h 111"/>
                <a:gd name="T4" fmla="*/ 6 w 98"/>
                <a:gd name="T5" fmla="*/ 7 h 111"/>
                <a:gd name="T6" fmla="*/ 1 w 98"/>
                <a:gd name="T7" fmla="*/ 10 h 111"/>
                <a:gd name="T8" fmla="*/ 0 w 98"/>
                <a:gd name="T9" fmla="*/ 26 h 111"/>
                <a:gd name="T10" fmla="*/ 4 w 98"/>
                <a:gd name="T11" fmla="*/ 48 h 111"/>
                <a:gd name="T12" fmla="*/ 21 w 98"/>
                <a:gd name="T13" fmla="*/ 62 h 111"/>
                <a:gd name="T14" fmla="*/ 25 w 98"/>
                <a:gd name="T15" fmla="*/ 62 h 111"/>
                <a:gd name="T16" fmla="*/ 25 w 98"/>
                <a:gd name="T17" fmla="*/ 62 h 111"/>
                <a:gd name="T18" fmla="*/ 39 w 98"/>
                <a:gd name="T19" fmla="*/ 65 h 111"/>
                <a:gd name="T20" fmla="*/ 39 w 98"/>
                <a:gd name="T21" fmla="*/ 80 h 111"/>
                <a:gd name="T22" fmla="*/ 33 w 98"/>
                <a:gd name="T23" fmla="*/ 80 h 111"/>
                <a:gd name="T24" fmla="*/ 33 w 98"/>
                <a:gd name="T25" fmla="*/ 85 h 111"/>
                <a:gd name="T26" fmla="*/ 19 w 98"/>
                <a:gd name="T27" fmla="*/ 85 h 111"/>
                <a:gd name="T28" fmla="*/ 19 w 98"/>
                <a:gd name="T29" fmla="*/ 111 h 111"/>
                <a:gd name="T30" fmla="*/ 80 w 98"/>
                <a:gd name="T31" fmla="*/ 111 h 111"/>
                <a:gd name="T32" fmla="*/ 80 w 98"/>
                <a:gd name="T33" fmla="*/ 85 h 111"/>
                <a:gd name="T34" fmla="*/ 65 w 98"/>
                <a:gd name="T35" fmla="*/ 85 h 111"/>
                <a:gd name="T36" fmla="*/ 65 w 98"/>
                <a:gd name="T37" fmla="*/ 80 h 111"/>
                <a:gd name="T38" fmla="*/ 59 w 98"/>
                <a:gd name="T39" fmla="*/ 80 h 111"/>
                <a:gd name="T40" fmla="*/ 59 w 98"/>
                <a:gd name="T41" fmla="*/ 65 h 111"/>
                <a:gd name="T42" fmla="*/ 73 w 98"/>
                <a:gd name="T43" fmla="*/ 62 h 111"/>
                <a:gd name="T44" fmla="*/ 73 w 98"/>
                <a:gd name="T45" fmla="*/ 62 h 111"/>
                <a:gd name="T46" fmla="*/ 77 w 98"/>
                <a:gd name="T47" fmla="*/ 62 h 111"/>
                <a:gd name="T48" fmla="*/ 93 w 98"/>
                <a:gd name="T49" fmla="*/ 48 h 111"/>
                <a:gd name="T50" fmla="*/ 98 w 98"/>
                <a:gd name="T51" fmla="*/ 26 h 111"/>
                <a:gd name="T52" fmla="*/ 97 w 98"/>
                <a:gd name="T53" fmla="*/ 10 h 111"/>
                <a:gd name="T54" fmla="*/ 91 w 98"/>
                <a:gd name="T55" fmla="*/ 7 h 111"/>
                <a:gd name="T56" fmla="*/ 72 w 98"/>
                <a:gd name="T57" fmla="*/ 14 h 111"/>
                <a:gd name="T58" fmla="*/ 72 w 98"/>
                <a:gd name="T59" fmla="*/ 8 h 111"/>
                <a:gd name="T60" fmla="*/ 75 w 98"/>
                <a:gd name="T61" fmla="*/ 8 h 111"/>
                <a:gd name="T62" fmla="*/ 75 w 98"/>
                <a:gd name="T63" fmla="*/ 0 h 111"/>
                <a:gd name="T64" fmla="*/ 21 w 98"/>
                <a:gd name="T65" fmla="*/ 0 h 111"/>
                <a:gd name="T66" fmla="*/ 21 w 98"/>
                <a:gd name="T67" fmla="*/ 8 h 111"/>
                <a:gd name="T68" fmla="*/ 25 w 98"/>
                <a:gd name="T69" fmla="*/ 8 h 111"/>
                <a:gd name="T70" fmla="*/ 78 w 98"/>
                <a:gd name="T71" fmla="*/ 53 h 111"/>
                <a:gd name="T72" fmla="*/ 73 w 98"/>
                <a:gd name="T73" fmla="*/ 25 h 111"/>
                <a:gd name="T74" fmla="*/ 76 w 98"/>
                <a:gd name="T75" fmla="*/ 28 h 111"/>
                <a:gd name="T76" fmla="*/ 82 w 98"/>
                <a:gd name="T77" fmla="*/ 22 h 111"/>
                <a:gd name="T78" fmla="*/ 80 w 98"/>
                <a:gd name="T79" fmla="*/ 20 h 111"/>
                <a:gd name="T80" fmla="*/ 89 w 98"/>
                <a:gd name="T81" fmla="*/ 17 h 111"/>
                <a:gd name="T82" fmla="*/ 90 w 98"/>
                <a:gd name="T83" fmla="*/ 25 h 111"/>
                <a:gd name="T84" fmla="*/ 86 w 98"/>
                <a:gd name="T85" fmla="*/ 45 h 111"/>
                <a:gd name="T86" fmla="*/ 78 w 98"/>
                <a:gd name="T87" fmla="*/ 53 h 111"/>
                <a:gd name="T88" fmla="*/ 24 w 98"/>
                <a:gd name="T89" fmla="*/ 25 h 111"/>
                <a:gd name="T90" fmla="*/ 19 w 98"/>
                <a:gd name="T91" fmla="*/ 53 h 111"/>
                <a:gd name="T92" fmla="*/ 12 w 98"/>
                <a:gd name="T93" fmla="*/ 45 h 111"/>
                <a:gd name="T94" fmla="*/ 8 w 98"/>
                <a:gd name="T95" fmla="*/ 25 h 111"/>
                <a:gd name="T96" fmla="*/ 8 w 98"/>
                <a:gd name="T97" fmla="*/ 17 h 111"/>
                <a:gd name="T98" fmla="*/ 18 w 98"/>
                <a:gd name="T99" fmla="*/ 20 h 111"/>
                <a:gd name="T100" fmla="*/ 16 w 98"/>
                <a:gd name="T101" fmla="*/ 22 h 111"/>
                <a:gd name="T102" fmla="*/ 21 w 98"/>
                <a:gd name="T103" fmla="*/ 28 h 111"/>
                <a:gd name="T104" fmla="*/ 24 w 98"/>
                <a:gd name="T105" fmla="*/ 25 h 111"/>
                <a:gd name="T106" fmla="*/ 41 w 98"/>
                <a:gd name="T107" fmla="*/ 13 h 111"/>
                <a:gd name="T108" fmla="*/ 41 w 98"/>
                <a:gd name="T109" fmla="*/ 57 h 111"/>
                <a:gd name="T110" fmla="*/ 32 w 98"/>
                <a:gd name="T111" fmla="*/ 52 h 111"/>
                <a:gd name="T112" fmla="*/ 35 w 98"/>
                <a:gd name="T113" fmla="*/ 18 h 111"/>
                <a:gd name="T114" fmla="*/ 35 w 98"/>
                <a:gd name="T115" fmla="*/ 13 h 111"/>
                <a:gd name="T116" fmla="*/ 41 w 98"/>
                <a:gd name="T117" fmla="*/ 1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8" h="111">
                  <a:moveTo>
                    <a:pt x="25" y="8"/>
                  </a:moveTo>
                  <a:cubicBezTo>
                    <a:pt x="26" y="10"/>
                    <a:pt x="26" y="12"/>
                    <a:pt x="26" y="14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4"/>
                    <a:pt x="0" y="20"/>
                    <a:pt x="0" y="26"/>
                  </a:cubicBezTo>
                  <a:cubicBezTo>
                    <a:pt x="0" y="33"/>
                    <a:pt x="1" y="41"/>
                    <a:pt x="4" y="48"/>
                  </a:cubicBezTo>
                  <a:cubicBezTo>
                    <a:pt x="7" y="55"/>
                    <a:pt x="13" y="61"/>
                    <a:pt x="21" y="62"/>
                  </a:cubicBezTo>
                  <a:cubicBezTo>
                    <a:pt x="22" y="62"/>
                    <a:pt x="24" y="62"/>
                    <a:pt x="25" y="62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8" y="63"/>
                    <a:pt x="33" y="65"/>
                    <a:pt x="39" y="65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65" y="80"/>
                    <a:pt x="65" y="80"/>
                    <a:pt x="65" y="80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65" y="65"/>
                    <a:pt x="70" y="63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4" y="62"/>
                    <a:pt x="76" y="62"/>
                    <a:pt x="77" y="62"/>
                  </a:cubicBezTo>
                  <a:cubicBezTo>
                    <a:pt x="85" y="61"/>
                    <a:pt x="90" y="55"/>
                    <a:pt x="93" y="48"/>
                  </a:cubicBezTo>
                  <a:cubicBezTo>
                    <a:pt x="96" y="41"/>
                    <a:pt x="97" y="33"/>
                    <a:pt x="98" y="26"/>
                  </a:cubicBezTo>
                  <a:cubicBezTo>
                    <a:pt x="98" y="20"/>
                    <a:pt x="97" y="14"/>
                    <a:pt x="97" y="10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2"/>
                    <a:pt x="72" y="10"/>
                    <a:pt x="72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8"/>
                    <a:pt x="25" y="8"/>
                    <a:pt x="25" y="8"/>
                  </a:cubicBezTo>
                  <a:close/>
                  <a:moveTo>
                    <a:pt x="78" y="53"/>
                  </a:moveTo>
                  <a:cubicBezTo>
                    <a:pt x="80" y="45"/>
                    <a:pt x="76" y="35"/>
                    <a:pt x="73" y="25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90" y="19"/>
                    <a:pt x="90" y="22"/>
                    <a:pt x="90" y="25"/>
                  </a:cubicBezTo>
                  <a:cubicBezTo>
                    <a:pt x="89" y="32"/>
                    <a:pt x="88" y="39"/>
                    <a:pt x="86" y="45"/>
                  </a:cubicBezTo>
                  <a:cubicBezTo>
                    <a:pt x="84" y="48"/>
                    <a:pt x="82" y="52"/>
                    <a:pt x="78" y="53"/>
                  </a:cubicBezTo>
                  <a:close/>
                  <a:moveTo>
                    <a:pt x="24" y="25"/>
                  </a:moveTo>
                  <a:cubicBezTo>
                    <a:pt x="22" y="35"/>
                    <a:pt x="18" y="45"/>
                    <a:pt x="19" y="53"/>
                  </a:cubicBezTo>
                  <a:cubicBezTo>
                    <a:pt x="16" y="52"/>
                    <a:pt x="13" y="48"/>
                    <a:pt x="12" y="45"/>
                  </a:cubicBezTo>
                  <a:cubicBezTo>
                    <a:pt x="9" y="39"/>
                    <a:pt x="8" y="32"/>
                    <a:pt x="8" y="25"/>
                  </a:cubicBezTo>
                  <a:cubicBezTo>
                    <a:pt x="8" y="22"/>
                    <a:pt x="8" y="19"/>
                    <a:pt x="8" y="17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4" y="25"/>
                    <a:pt x="24" y="25"/>
                    <a:pt x="24" y="25"/>
                  </a:cubicBezTo>
                  <a:close/>
                  <a:moveTo>
                    <a:pt x="41" y="13"/>
                  </a:moveTo>
                  <a:cubicBezTo>
                    <a:pt x="41" y="57"/>
                    <a:pt x="41" y="57"/>
                    <a:pt x="41" y="57"/>
                  </a:cubicBezTo>
                  <a:cubicBezTo>
                    <a:pt x="41" y="57"/>
                    <a:pt x="33" y="57"/>
                    <a:pt x="32" y="52"/>
                  </a:cubicBezTo>
                  <a:cubicBezTo>
                    <a:pt x="30" y="47"/>
                    <a:pt x="35" y="20"/>
                    <a:pt x="35" y="18"/>
                  </a:cubicBezTo>
                  <a:cubicBezTo>
                    <a:pt x="35" y="16"/>
                    <a:pt x="35" y="13"/>
                    <a:pt x="35" y="13"/>
                  </a:cubicBezTo>
                  <a:lnTo>
                    <a:pt x="41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328438" y="1661595"/>
            <a:ext cx="1529578" cy="400110"/>
            <a:chOff x="1494776" y="2063873"/>
            <a:chExt cx="1148344" cy="400110"/>
          </a:xfrm>
        </p:grpSpPr>
        <p:sp>
          <p:nvSpPr>
            <p:cNvPr id="70" name="文本框 69"/>
            <p:cNvSpPr txBox="1"/>
            <p:nvPr/>
          </p:nvSpPr>
          <p:spPr>
            <a:xfrm>
              <a:off x="1593430" y="2063873"/>
              <a:ext cx="1049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纯手工</a:t>
              </a:r>
              <a:endPara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1494776" y="2155657"/>
              <a:ext cx="117986" cy="216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4392827" y="997202"/>
            <a:ext cx="1507432" cy="707886"/>
            <a:chOff x="1517155" y="1843085"/>
            <a:chExt cx="1131718" cy="707886"/>
          </a:xfrm>
        </p:grpSpPr>
        <p:sp>
          <p:nvSpPr>
            <p:cNvPr id="86" name="文本框 85"/>
            <p:cNvSpPr txBox="1"/>
            <p:nvPr/>
          </p:nvSpPr>
          <p:spPr>
            <a:xfrm>
              <a:off x="1599183" y="1843085"/>
              <a:ext cx="10496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第一次</a:t>
              </a:r>
              <a:endPara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工业革命</a:t>
              </a:r>
            </a:p>
          </p:txBody>
        </p:sp>
        <p:sp>
          <p:nvSpPr>
            <p:cNvPr id="87" name="矩形 86"/>
            <p:cNvSpPr/>
            <p:nvPr/>
          </p:nvSpPr>
          <p:spPr>
            <a:xfrm>
              <a:off x="1517155" y="2079654"/>
              <a:ext cx="117986" cy="216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389974" y="780055"/>
            <a:ext cx="1536741" cy="707886"/>
            <a:chOff x="1489399" y="2063873"/>
            <a:chExt cx="1153721" cy="707886"/>
          </a:xfrm>
        </p:grpSpPr>
        <p:sp>
          <p:nvSpPr>
            <p:cNvPr id="110" name="文本框 109"/>
            <p:cNvSpPr txBox="1"/>
            <p:nvPr/>
          </p:nvSpPr>
          <p:spPr>
            <a:xfrm>
              <a:off x="1593430" y="2063873"/>
              <a:ext cx="10496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第三次</a:t>
              </a:r>
              <a:endPara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工业革命</a:t>
              </a:r>
            </a:p>
          </p:txBody>
        </p:sp>
        <p:sp>
          <p:nvSpPr>
            <p:cNvPr id="111" name="矩形 110"/>
            <p:cNvSpPr/>
            <p:nvPr/>
          </p:nvSpPr>
          <p:spPr>
            <a:xfrm>
              <a:off x="1489399" y="2260346"/>
              <a:ext cx="117986" cy="216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9275411" y="685380"/>
            <a:ext cx="1529578" cy="400110"/>
            <a:chOff x="1494776" y="2063873"/>
            <a:chExt cx="1148344" cy="400110"/>
          </a:xfrm>
        </p:grpSpPr>
        <p:sp>
          <p:nvSpPr>
            <p:cNvPr id="114" name="文本框 113"/>
            <p:cNvSpPr txBox="1"/>
            <p:nvPr/>
          </p:nvSpPr>
          <p:spPr>
            <a:xfrm>
              <a:off x="1593430" y="2063873"/>
              <a:ext cx="1049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</a:t>
              </a:r>
              <a:r>
                <a:rPr lang="en-US" altLang="zh-CN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4.0</a:t>
              </a:r>
              <a:endPara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1494776" y="2155657"/>
              <a:ext cx="117986" cy="216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5829278" y="889589"/>
            <a:ext cx="1507432" cy="707886"/>
            <a:chOff x="1517155" y="1843085"/>
            <a:chExt cx="1131718" cy="707886"/>
          </a:xfrm>
        </p:grpSpPr>
        <p:sp>
          <p:nvSpPr>
            <p:cNvPr id="74" name="文本框 73"/>
            <p:cNvSpPr txBox="1"/>
            <p:nvPr/>
          </p:nvSpPr>
          <p:spPr>
            <a:xfrm>
              <a:off x="1599183" y="1843085"/>
              <a:ext cx="10496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第二次</a:t>
              </a:r>
              <a:endPara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工业革命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517155" y="2079654"/>
              <a:ext cx="117986" cy="216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451" y="1975480"/>
            <a:ext cx="1348195" cy="14099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6" r="8751"/>
          <a:stretch/>
        </p:blipFill>
        <p:spPr>
          <a:xfrm>
            <a:off x="1346910" y="2139283"/>
            <a:ext cx="1379148" cy="1233771"/>
          </a:xfrm>
          <a:prstGeom prst="rect">
            <a:avLst/>
          </a:prstGeom>
        </p:spPr>
      </p:pic>
      <p:grpSp>
        <p:nvGrpSpPr>
          <p:cNvPr id="77" name="组合 76"/>
          <p:cNvGrpSpPr/>
          <p:nvPr/>
        </p:nvGrpSpPr>
        <p:grpSpPr>
          <a:xfrm>
            <a:off x="2703251" y="1452064"/>
            <a:ext cx="1529578" cy="400110"/>
            <a:chOff x="1494776" y="2063873"/>
            <a:chExt cx="1148344" cy="400110"/>
          </a:xfrm>
        </p:grpSpPr>
        <p:sp>
          <p:nvSpPr>
            <p:cNvPr id="78" name="文本框 77"/>
            <p:cNvSpPr txBox="1"/>
            <p:nvPr/>
          </p:nvSpPr>
          <p:spPr>
            <a:xfrm>
              <a:off x="1593430" y="2063873"/>
              <a:ext cx="1049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人力机械</a:t>
              </a:r>
              <a:endPara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1494776" y="2155657"/>
              <a:ext cx="117986" cy="216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56859" y="4032588"/>
            <a:ext cx="535372" cy="4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58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8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" presetClass="entr" presetSubtype="8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" presetClass="entr" presetSubtype="8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9" grpId="0"/>
      <p:bldP spid="40" grpId="0" animBg="1"/>
      <p:bldP spid="44" grpId="0"/>
      <p:bldP spid="45" grpId="0" animBg="1"/>
      <p:bldP spid="49" grpId="0"/>
      <p:bldP spid="50" grpId="0" animBg="1"/>
      <p:bldP spid="54" grpId="0"/>
      <p:bldP spid="55" grpId="0" animBg="1"/>
      <p:bldP spid="59" grpId="0"/>
      <p:bldP spid="60" grpId="0" animBg="1"/>
      <p:bldP spid="64" grpId="0"/>
      <p:bldP spid="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95324" y="318442"/>
            <a:ext cx="430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研究的意义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老的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8" name="等腰三角形 7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742982"/>
              </p:ext>
            </p:extLst>
          </p:nvPr>
        </p:nvGraphicFramePr>
        <p:xfrm>
          <a:off x="2024063" y="714375"/>
          <a:ext cx="8143875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" name="Visio" r:id="rId3" imgW="8143968" imgH="5429385" progId="Visio.Drawing.15">
                  <p:embed/>
                </p:oleObj>
              </mc:Choice>
              <mc:Fallback>
                <p:oleObj name="Visio" r:id="rId3" imgW="8143968" imgH="54293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24063" y="714375"/>
                        <a:ext cx="8143875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778977"/>
              </p:ext>
            </p:extLst>
          </p:nvPr>
        </p:nvGraphicFramePr>
        <p:xfrm>
          <a:off x="1835943" y="992832"/>
          <a:ext cx="8520113" cy="5323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" name="Visio" r:id="rId5" imgW="9191543" imgH="5743643" progId="Visio.Drawing.15">
                  <p:embed/>
                </p:oleObj>
              </mc:Choice>
              <mc:Fallback>
                <p:oleObj name="Visio" r:id="rId5" imgW="9191543" imgH="574364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5943" y="992832"/>
                        <a:ext cx="8520113" cy="5323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20" name="矩形 19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箭头: 右 21"/>
          <p:cNvSpPr/>
          <p:nvPr/>
        </p:nvSpPr>
        <p:spPr>
          <a:xfrm rot="162472" flipV="1">
            <a:off x="6991597" y="2134977"/>
            <a:ext cx="648126" cy="174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/>
          <p:cNvSpPr/>
          <p:nvPr/>
        </p:nvSpPr>
        <p:spPr>
          <a:xfrm rot="162472" flipV="1">
            <a:off x="5681244" y="2652858"/>
            <a:ext cx="2883561" cy="100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/>
          <p:cNvSpPr/>
          <p:nvPr/>
        </p:nvSpPr>
        <p:spPr>
          <a:xfrm rot="162472" flipV="1">
            <a:off x="6991716" y="3527805"/>
            <a:ext cx="1040207" cy="188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/>
          <p:cNvSpPr/>
          <p:nvPr/>
        </p:nvSpPr>
        <p:spPr>
          <a:xfrm>
            <a:off x="6190446" y="4229100"/>
            <a:ext cx="2016294" cy="184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下 25"/>
          <p:cNvSpPr/>
          <p:nvPr/>
        </p:nvSpPr>
        <p:spPr>
          <a:xfrm rot="2124833" flipH="1">
            <a:off x="8918403" y="4947043"/>
            <a:ext cx="491490" cy="70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下 33"/>
          <p:cNvSpPr/>
          <p:nvPr/>
        </p:nvSpPr>
        <p:spPr>
          <a:xfrm rot="5221998" flipH="1">
            <a:off x="7772210" y="2247756"/>
            <a:ext cx="491490" cy="18436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箭头: 下 35"/>
          <p:cNvSpPr/>
          <p:nvPr/>
        </p:nvSpPr>
        <p:spPr>
          <a:xfrm rot="5221998" flipH="1">
            <a:off x="7810568" y="3028936"/>
            <a:ext cx="491490" cy="18436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箭头: 下 36"/>
          <p:cNvSpPr/>
          <p:nvPr/>
        </p:nvSpPr>
        <p:spPr>
          <a:xfrm rot="5400000" flipH="1">
            <a:off x="6204458" y="5938962"/>
            <a:ext cx="491490" cy="70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下 37"/>
          <p:cNvSpPr/>
          <p:nvPr/>
        </p:nvSpPr>
        <p:spPr>
          <a:xfrm rot="9035656" flipH="1">
            <a:off x="3427095" y="4945196"/>
            <a:ext cx="491490" cy="70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下 38"/>
          <p:cNvSpPr/>
          <p:nvPr/>
        </p:nvSpPr>
        <p:spPr>
          <a:xfrm rot="12422160" flipH="1">
            <a:off x="3047202" y="1543232"/>
            <a:ext cx="491490" cy="70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箭头: 下 39"/>
          <p:cNvSpPr/>
          <p:nvPr/>
        </p:nvSpPr>
        <p:spPr>
          <a:xfrm rot="16200000" flipH="1">
            <a:off x="5944701" y="631799"/>
            <a:ext cx="491490" cy="70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下 40"/>
          <p:cNvSpPr/>
          <p:nvPr/>
        </p:nvSpPr>
        <p:spPr>
          <a:xfrm rot="20156346" flipH="1">
            <a:off x="8705499" y="1546810"/>
            <a:ext cx="491490" cy="7084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261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1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6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 animBg="1"/>
      <p:bldP spid="23" grpId="0" animBg="1"/>
      <p:bldP spid="24" grpId="0" animBg="1"/>
      <p:bldP spid="25" grpId="0" animBg="1"/>
      <p:bldP spid="26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95325" y="318442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研究的意义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8" name="等腰三角形 7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76335" y="1332400"/>
          <a:ext cx="6088331" cy="4471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" name="Visio" r:id="rId4" imgW="5057699" imgH="3714885" progId="Visio.Drawing.15">
                  <p:embed/>
                </p:oleObj>
              </mc:Choice>
              <mc:Fallback>
                <p:oleObj name="Visio" r:id="rId4" imgW="5057699" imgH="3714885" progId="Visio.Drawing.15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6335" y="1332400"/>
                        <a:ext cx="6088331" cy="4471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7684880" y="2771840"/>
            <a:ext cx="3794611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sz="2400" dirty="0"/>
              <a:t>能解决什么问题</a:t>
            </a:r>
            <a:r>
              <a:rPr lang="en-US" altLang="zh-CN" sz="2400" dirty="0"/>
              <a:t>?</a:t>
            </a:r>
          </a:p>
          <a:p>
            <a:r>
              <a:rPr lang="en-US" altLang="zh-CN" dirty="0"/>
              <a:t>         </a:t>
            </a:r>
            <a:r>
              <a:rPr lang="zh-CN" altLang="zh-CN" dirty="0"/>
              <a:t>现有</a:t>
            </a:r>
            <a:r>
              <a:rPr lang="en-US" altLang="zh-CN" dirty="0"/>
              <a:t>MES</a:t>
            </a:r>
            <a:r>
              <a:rPr lang="zh-CN" altLang="zh-CN" dirty="0"/>
              <a:t>面向数据仍采用以人为中心的管理方式，过多依赖人实现对数据的操作与管理，无法适应智能制造环境的要求。</a:t>
            </a:r>
            <a:endParaRPr lang="en-US" altLang="zh-CN" dirty="0"/>
          </a:p>
          <a:p>
            <a:r>
              <a:rPr lang="en-US" altLang="zh-CN" dirty="0"/>
              <a:t>          MES</a:t>
            </a:r>
            <a:r>
              <a:rPr lang="zh-CN" altLang="zh-CN" dirty="0"/>
              <a:t>需要在大量数据信息的实时融合处理、基于实时信息的快速响应等方面进一步改善和加强</a:t>
            </a:r>
            <a:r>
              <a:rPr lang="en-US" altLang="zh-CN" dirty="0"/>
              <a:t>,</a:t>
            </a:r>
            <a:r>
              <a:rPr lang="zh-CN" altLang="zh-CN" dirty="0"/>
              <a:t>以提高</a:t>
            </a:r>
            <a:r>
              <a:rPr lang="en-US" altLang="zh-CN" dirty="0"/>
              <a:t>MES</a:t>
            </a:r>
            <a:r>
              <a:rPr lang="zh-CN" altLang="zh-CN" dirty="0"/>
              <a:t>对生产环节的实时控制与优化能力。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15" y="780106"/>
            <a:ext cx="2286000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3" name="组合 12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15" name="矩形 14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499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95324" y="318442"/>
            <a:ext cx="372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研究的意义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3780" y="359255"/>
            <a:ext cx="445894" cy="351309"/>
            <a:chOff x="123780" y="534395"/>
            <a:chExt cx="445894" cy="351309"/>
          </a:xfrm>
        </p:grpSpPr>
        <p:sp>
          <p:nvSpPr>
            <p:cNvPr id="8" name="等腰三角形 7"/>
            <p:cNvSpPr/>
            <p:nvPr/>
          </p:nvSpPr>
          <p:spPr>
            <a:xfrm>
              <a:off x="382996" y="534395"/>
              <a:ext cx="186678" cy="160930"/>
            </a:xfrm>
            <a:prstGeom prst="triangl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110499">
              <a:off x="203197" y="561123"/>
              <a:ext cx="309372" cy="2723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23780" y="809504"/>
              <a:ext cx="88392" cy="76200"/>
            </a:xfrm>
            <a:prstGeom prst="triangle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61856"/>
              </p:ext>
            </p:extLst>
          </p:nvPr>
        </p:nvGraphicFramePr>
        <p:xfrm>
          <a:off x="2024063" y="714375"/>
          <a:ext cx="8143875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5" name="Visio" r:id="rId4" imgW="8143968" imgH="5429385" progId="Visio.Drawing.15">
                  <p:embed/>
                </p:oleObj>
              </mc:Choice>
              <mc:Fallback>
                <p:oleObj name="Visio" r:id="rId4" imgW="8143968" imgH="54293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24063" y="714375"/>
                        <a:ext cx="8143875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483694"/>
              </p:ext>
            </p:extLst>
          </p:nvPr>
        </p:nvGraphicFramePr>
        <p:xfrm>
          <a:off x="2209800" y="1009650"/>
          <a:ext cx="9883775" cy="744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6" name="Visio" r:id="rId6" imgW="10706179" imgH="8848657" progId="Visio.Drawing.15">
                  <p:embed/>
                </p:oleObj>
              </mc:Choice>
              <mc:Fallback>
                <p:oleObj name="Visio" r:id="rId6" imgW="10706179" imgH="88486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9800" y="1009650"/>
                        <a:ext cx="9883775" cy="7440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箭头: 下弧形 29"/>
          <p:cNvSpPr/>
          <p:nvPr/>
        </p:nvSpPr>
        <p:spPr>
          <a:xfrm flipH="1">
            <a:off x="3497580" y="4514850"/>
            <a:ext cx="6126480" cy="18415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箭头: 下弧形 30"/>
          <p:cNvSpPr/>
          <p:nvPr/>
        </p:nvSpPr>
        <p:spPr>
          <a:xfrm flipV="1">
            <a:off x="3497580" y="1009650"/>
            <a:ext cx="6336880" cy="134555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0670045" y="6308725"/>
            <a:ext cx="826630" cy="549275"/>
            <a:chOff x="9868845" y="-64101"/>
            <a:chExt cx="826630" cy="549275"/>
          </a:xfrm>
        </p:grpSpPr>
        <p:sp>
          <p:nvSpPr>
            <p:cNvPr id="33" name="矩形 32"/>
            <p:cNvSpPr/>
            <p:nvPr/>
          </p:nvSpPr>
          <p:spPr>
            <a:xfrm>
              <a:off x="9868845" y="-64101"/>
              <a:ext cx="826630" cy="5492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989121" y="10481"/>
              <a:ext cx="586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0291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12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13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0" r="6962"/>
          <a:stretch/>
        </p:blipFill>
        <p:spPr>
          <a:xfrm>
            <a:off x="-2136" y="0"/>
            <a:ext cx="12194136" cy="6858000"/>
          </a:xfrm>
          <a:prstGeom prst="rect">
            <a:avLst/>
          </a:prstGeom>
        </p:spPr>
      </p:pic>
      <p:sp>
        <p:nvSpPr>
          <p:cNvPr id="2" name="菱形 1"/>
          <p:cNvSpPr/>
          <p:nvPr/>
        </p:nvSpPr>
        <p:spPr>
          <a:xfrm>
            <a:off x="4296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71850" y="4978520"/>
            <a:ext cx="544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47353" y="5624851"/>
            <a:ext cx="6295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Status Quo at Home and Abroad</a:t>
            </a:r>
            <a:endParaRPr lang="da-DK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10051" y="1891470"/>
            <a:ext cx="377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</a:p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TWO</a:t>
            </a:r>
            <a:endParaRPr lang="zh-CN" altLang="en-US" sz="4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直角三角形 14"/>
          <p:cNvSpPr>
            <a:spLocks noChangeAspect="1"/>
          </p:cNvSpPr>
          <p:nvPr/>
        </p:nvSpPr>
        <p:spPr>
          <a:xfrm rot="5400000" flipV="1">
            <a:off x="6181948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2016/10/8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03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5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学术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3701</TotalTime>
  <Words>578</Words>
  <Application>Microsoft Office PowerPoint</Application>
  <PresentationFormat>宽屏</PresentationFormat>
  <Paragraphs>156</Paragraphs>
  <Slides>25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等线</vt:lpstr>
      <vt:lpstr>宋体</vt:lpstr>
      <vt:lpstr>微软雅黑</vt:lpstr>
      <vt:lpstr>Arial</vt:lpstr>
      <vt:lpstr>Calibri</vt:lpstr>
      <vt:lpstr>Calibri Light</vt:lpstr>
      <vt:lpstr>Century Gothic</vt:lpstr>
      <vt:lpstr>Times New Roman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China</cp:lastModifiedBy>
  <cp:revision>286</cp:revision>
  <dcterms:created xsi:type="dcterms:W3CDTF">2015-03-26T07:55:48Z</dcterms:created>
  <dcterms:modified xsi:type="dcterms:W3CDTF">2016-11-16T14:36:18Z</dcterms:modified>
</cp:coreProperties>
</file>